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8" r:id="rId3"/>
    <p:sldId id="299" r:id="rId4"/>
    <p:sldId id="292" r:id="rId5"/>
    <p:sldId id="283" r:id="rId6"/>
    <p:sldId id="284" r:id="rId7"/>
    <p:sldId id="278" r:id="rId8"/>
    <p:sldId id="285" r:id="rId9"/>
    <p:sldId id="340" r:id="rId10"/>
    <p:sldId id="289" r:id="rId11"/>
    <p:sldId id="265" r:id="rId12"/>
    <p:sldId id="266" r:id="rId13"/>
    <p:sldId id="356" r:id="rId14"/>
    <p:sldId id="406" r:id="rId15"/>
    <p:sldId id="386" r:id="rId16"/>
    <p:sldId id="364" r:id="rId17"/>
    <p:sldId id="398" r:id="rId18"/>
    <p:sldId id="380" r:id="rId19"/>
    <p:sldId id="413" r:id="rId20"/>
    <p:sldId id="414" r:id="rId21"/>
    <p:sldId id="363" r:id="rId22"/>
    <p:sldId id="399" r:id="rId23"/>
    <p:sldId id="404" r:id="rId24"/>
    <p:sldId id="273" r:id="rId25"/>
    <p:sldId id="302" r:id="rId26"/>
    <p:sldId id="303" r:id="rId27"/>
    <p:sldId id="304" r:id="rId28"/>
    <p:sldId id="305" r:id="rId29"/>
    <p:sldId id="276" r:id="rId3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4660"/>
  </p:normalViewPr>
  <p:slideViewPr>
    <p:cSldViewPr>
      <p:cViewPr varScale="1">
        <p:scale>
          <a:sx n="78" d="100"/>
          <a:sy n="7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wd\qnap\Operacyjna\DOKUMENTY%20rok%202025\sesje,%20posiedzenia,%20komisje\miasto%20Zgorzelec\sprawozdanie%20za%20ca&#322;y%20r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wd\qnap\Operacyjna\DOKUMENTY%20rok%202025\sesje,%20posiedzenia,%20komisje\miasto%20Zgorzelec\gmina%20zgorzele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wd\qnap\Operacyjna\DOKUMENTY%20rok%202025\sesje,%20posiedzenia,%20komisje\miasto%20Zgorzelec\komisja1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swd\OPERACYJNA\DOKUMENTY%20rok%202022\Sesje,%20posiedzenia%20rad%20gmin%20i%20starostwa\Zgorzelec%20Gmina\sprawozdanie%20za%20ca&#322;y%20ro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swd\qnap\Operacyjna\DOKUMENTY%20rok%202025\sesje,%20posiedzenia,%20komisje\Zgorzelec%20Gmina\komisja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31E-2"/>
          <c:y val="3.7290026246719177E-2"/>
          <c:w val="0.95277777777777772"/>
          <c:h val="0.642432195975503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3D-407D-9ADE-59EE9378ED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3D-407D-9ADE-59EE9378ED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3D-407D-9ADE-59EE9378ED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3D-407D-9ADE-59EE9378ED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3D-407D-9ADE-59EE9378EDE6}"/>
              </c:ext>
            </c:extLst>
          </c:dPt>
          <c:dPt>
            <c:idx val="5"/>
            <c:bubble3D val="0"/>
            <c:explosion val="2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F3D-407D-9ADE-59EE9378ED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F3D-407D-9ADE-59EE9378ED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98EC18-38DA-492A-BA06-6F9FA7344E67}" type="VALUE">
                      <a:rPr lang="pl-PL" smtClean="0"/>
                      <a:pPr/>
                      <a:t>[WARTOŚĆ]</a:t>
                    </a:fld>
                    <a:r>
                      <a:rPr lang="pl-PL" dirty="0"/>
                      <a:t>;</a:t>
                    </a:r>
                    <a:r>
                      <a:rPr lang="pl-PL" baseline="0" dirty="0"/>
                      <a:t> </a:t>
                    </a:r>
                    <a:r>
                      <a:rPr lang="pl-PL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  <a:b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</a:b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7 445 mieszkańców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F3D-407D-9ADE-59EE9378ED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2A67DC-04F2-4B04-9A64-BB3056FC3093}" type="VALUE">
                      <a:rPr lang="pl-PL" smtClean="0"/>
                      <a:pPr/>
                      <a:t>[WARTOŚĆ]</a:t>
                    </a:fld>
                    <a:r>
                      <a:rPr lang="pl-PL" dirty="0"/>
                      <a:t>; </a:t>
                    </a:r>
                    <a:r>
                      <a:rPr lang="pl-PL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  <a:b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</a:b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3 733 mieszkańców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F3D-407D-9ADE-59EE9378ED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D3774F-5111-4D36-A91D-8414B1202EC0}" type="VALUE">
                      <a:rPr lang="pl-PL" smtClean="0"/>
                      <a:pPr/>
                      <a:t>[WARTOŚĆ]</a:t>
                    </a:fld>
                    <a:r>
                      <a:rPr lang="pl-PL" dirty="0"/>
                      <a:t>; </a:t>
                    </a:r>
                    <a:r>
                      <a:rPr lang="pl-PL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  <a:b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</a:b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20 325 mieszkańców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F3D-407D-9ADE-59EE9378EDE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60355-E978-4EBD-9949-AF8A766AF891}" type="VALUE">
                      <a:rPr lang="pl-PL" sz="1800" smtClean="0"/>
                      <a:pPr>
                        <a:defRPr sz="1800"/>
                      </a:pPr>
                      <a:t>[WARTOŚĆ]</a:t>
                    </a:fld>
                    <a:r>
                      <a:rPr lang="pl-PL" sz="1800" dirty="0"/>
                      <a:t>; </a:t>
                    </a:r>
                    <a:r>
                      <a:rPr lang="pl-PL" sz="1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8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</a:p>
                  <a:p>
                    <a:pPr>
                      <a:defRPr sz="1800"/>
                    </a:pPr>
                    <a:r>
                      <a:rPr lang="pl-PL" sz="16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26 231 mieszkańców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84367577156258"/>
                      <c:h val="0.1442568518398653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F3D-407D-9ADE-59EE9378EDE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A14C487-D006-4723-A947-2C4FAB21FD4B}" type="VALUE">
                      <a:rPr lang="pl-PL" smtClean="0"/>
                      <a:pPr/>
                      <a:t>[WARTOŚĆ]</a:t>
                    </a:fld>
                    <a:r>
                      <a:rPr lang="pl-PL" dirty="0"/>
                      <a:t>;</a:t>
                    </a:r>
                    <a:r>
                      <a:rPr lang="pl-PL" baseline="0" dirty="0"/>
                      <a:t> </a:t>
                    </a:r>
                    <a:r>
                      <a:rPr lang="pl-PL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</a:p>
                  <a:p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8 508 mieszkańców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F3D-407D-9ADE-59EE9378ED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39ADFA-1D5B-46A3-850B-C21E4E2B4FDF}" type="VALUE">
                      <a:rPr lang="pl-PL" smtClean="0"/>
                      <a:pPr/>
                      <a:t>[WARTOŚĆ]</a:t>
                    </a:fld>
                    <a:r>
                      <a:rPr lang="pl-PL" dirty="0"/>
                      <a:t>; </a:t>
                    </a:r>
                    <a:r>
                      <a:rPr lang="pl-PL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</a:t>
                    </a:r>
                  </a:p>
                  <a:p>
                    <a:r>
                      <a:rPr lang="pl-PL" sz="1400" b="0" i="0" u="none" strike="noStrike" kern="1200" baseline="30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8 648 mieszkańców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F3D-407D-9ADE-59EE9378EDE6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4F5804-4C5F-43A4-B72F-D1A8D01CC5FD}" type="VALUE">
                      <a:rPr lang="pl-PL" smtClean="0"/>
                      <a:pPr>
                        <a:defRPr sz="1600">
                          <a:solidFill>
                            <a:schemeClr val="bg2">
                              <a:lumMod val="75000"/>
                            </a:schemeClr>
                          </a:solidFill>
                        </a:defRPr>
                      </a:pPr>
                      <a:t>[WARTOŚĆ]</a:t>
                    </a:fld>
                    <a:r>
                      <a:rPr lang="pl-PL" dirty="0"/>
                      <a:t>; </a:t>
                    </a:r>
                    <a:r>
                      <a:rPr lang="pl-PL" sz="1400" b="0" i="0" u="none" strike="noStrike" kern="1200" baseline="0" dirty="0">
                        <a:solidFill>
                          <a:srgbClr val="EBEBEB">
                            <a:lumMod val="75000"/>
                          </a:srgbClr>
                        </a:solidFill>
                      </a:rPr>
                      <a:t>km</a:t>
                    </a:r>
                    <a:r>
                      <a:rPr lang="pl-PL" sz="1400" b="0" i="0" u="none" strike="noStrike" kern="1200" baseline="30000" dirty="0">
                        <a:solidFill>
                          <a:srgbClr val="EBEBEB">
                            <a:lumMod val="75000"/>
                          </a:srgbClr>
                        </a:solidFill>
                      </a:rPr>
                      <a:t>2</a:t>
                    </a:r>
                    <a:br>
                      <a:rPr lang="pl-PL" sz="1400" b="0" i="0" u="none" strike="noStrike" kern="1200" baseline="30000" dirty="0">
                        <a:solidFill>
                          <a:srgbClr val="EBEBEB">
                            <a:lumMod val="75000"/>
                          </a:srgbClr>
                        </a:solidFill>
                      </a:rPr>
                    </a:br>
                    <a:r>
                      <a:rPr lang="pl-PL" sz="1400" b="0" i="0" u="none" strike="noStrike" kern="1200" baseline="30000" dirty="0">
                        <a:solidFill>
                          <a:srgbClr val="EBEBEB">
                            <a:lumMod val="75000"/>
                          </a:srgbClr>
                        </a:solidFill>
                      </a:rPr>
                      <a:t>5 674 mieszkańców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F3D-407D-9ADE-59EE9378E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Arkusz1!$H$5:$H$11</c:f>
              <c:strCache>
                <c:ptCount val="7"/>
                <c:pt idx="0">
                  <c:v>Gmina i Miasto Węgliniec</c:v>
                </c:pt>
                <c:pt idx="1">
                  <c:v>Miasto Zawidów</c:v>
                </c:pt>
                <c:pt idx="2">
                  <c:v>Miasto i Gmina Bogatynia</c:v>
                </c:pt>
                <c:pt idx="3">
                  <c:v>Miasto Zgorzelec</c:v>
                </c:pt>
                <c:pt idx="4">
                  <c:v>Miasto i Gmina Pieńsk</c:v>
                </c:pt>
                <c:pt idx="5">
                  <c:v>Gmina Zgorzelec</c:v>
                </c:pt>
                <c:pt idx="6">
                  <c:v>Gmina Sulików</c:v>
                </c:pt>
              </c:strCache>
            </c:strRef>
          </c:cat>
          <c:val>
            <c:numRef>
              <c:f>Arkusz1!$I$5:$I$11</c:f>
              <c:numCache>
                <c:formatCode>General</c:formatCode>
                <c:ptCount val="7"/>
                <c:pt idx="0">
                  <c:v>338.4</c:v>
                </c:pt>
                <c:pt idx="1">
                  <c:v>6.1</c:v>
                </c:pt>
                <c:pt idx="2">
                  <c:v>136.19999999999999</c:v>
                </c:pt>
                <c:pt idx="3">
                  <c:v>15.8</c:v>
                </c:pt>
                <c:pt idx="4">
                  <c:v>110.3</c:v>
                </c:pt>
                <c:pt idx="5">
                  <c:v>136</c:v>
                </c:pt>
                <c:pt idx="6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3D-407D-9ADE-59EE9378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Trójca</c:v>
                </c:pt>
                <c:pt idx="1">
                  <c:v>Radomierzyce</c:v>
                </c:pt>
                <c:pt idx="2">
                  <c:v>Gronów</c:v>
                </c:pt>
                <c:pt idx="3">
                  <c:v>Sławnikowice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84</c:v>
                </c:pt>
                <c:pt idx="1">
                  <c:v>63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3-4CD6-A795-7C585794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02880"/>
        <c:axId val="165404672"/>
      </c:barChart>
      <c:catAx>
        <c:axId val="1654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404672"/>
        <c:crosses val="autoZero"/>
        <c:auto val="1"/>
        <c:lblAlgn val="ctr"/>
        <c:lblOffset val="100"/>
        <c:noMultiLvlLbl val="0"/>
      </c:catAx>
      <c:valAx>
        <c:axId val="16540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4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Trójca</c:v>
                </c:pt>
                <c:pt idx="1">
                  <c:v>Radomierzyce</c:v>
                </c:pt>
                <c:pt idx="2">
                  <c:v>Gronów</c:v>
                </c:pt>
                <c:pt idx="3">
                  <c:v>Sławnikowice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100</c:v>
                </c:pt>
                <c:pt idx="1">
                  <c:v>95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3-4689-B904-4716A9AC5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87744"/>
        <c:axId val="165489280"/>
      </c:barChart>
      <c:catAx>
        <c:axId val="1654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489280"/>
        <c:crosses val="autoZero"/>
        <c:auto val="1"/>
        <c:lblAlgn val="ctr"/>
        <c:lblOffset val="100"/>
        <c:noMultiLvlLbl val="0"/>
      </c:catAx>
      <c:valAx>
        <c:axId val="1654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4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36D-4D37-BFC9-99B46BC90C7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6D-4D37-BFC9-99B46BC90C7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36D-4D37-BFC9-99B46BC90C73}"/>
              </c:ext>
            </c:extLst>
          </c:dPt>
          <c:dLbls>
            <c:dLbl>
              <c:idx val="0"/>
              <c:layout>
                <c:manualLayout>
                  <c:x val="-0.1572434128711333"/>
                  <c:y val="0.10180141146813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D-4D37-BFC9-99B46BC90C73}"/>
                </c:ext>
              </c:extLst>
            </c:dLbl>
            <c:dLbl>
              <c:idx val="1"/>
              <c:layout>
                <c:manualLayout>
                  <c:x val="0.26418542012938095"/>
                  <c:y val="-0.2192207640971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D-4D37-BFC9-99B46BC90C73}"/>
                </c:ext>
              </c:extLst>
            </c:dLbl>
            <c:dLbl>
              <c:idx val="2"/>
              <c:layout>
                <c:manualLayout>
                  <c:x val="4.0841282629231493E-2"/>
                  <c:y val="0.12512163252165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6D-4D37-BFC9-99B46BC90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86</c:v>
                </c:pt>
                <c:pt idx="1">
                  <c:v>180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D-4D37-BFC9-99B46BC90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3F-47C1-9575-2697D5371DE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43F-47C1-9575-2697D5371DE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43F-47C1-9575-2697D5371DE2}"/>
              </c:ext>
            </c:extLst>
          </c:dPt>
          <c:dLbls>
            <c:dLbl>
              <c:idx val="0"/>
              <c:layout>
                <c:manualLayout>
                  <c:x val="-0.18936401702492831"/>
                  <c:y val="5.8782972645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8022063551149"/>
                      <c:h val="0.13000967273899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3F-47C1-9575-2697D5371DE2}"/>
                </c:ext>
              </c:extLst>
            </c:dLbl>
            <c:dLbl>
              <c:idx val="1"/>
              <c:layout>
                <c:manualLayout>
                  <c:x val="0.3556587582222665"/>
                  <c:y val="-0.21520864622703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F-47C1-9575-2697D5371DE2}"/>
                </c:ext>
              </c:extLst>
            </c:dLbl>
            <c:dLbl>
              <c:idx val="2"/>
              <c:layout>
                <c:manualLayout>
                  <c:x val="8.6592629554570644E-2"/>
                  <c:y val="9.938948266147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F-47C1-9575-2697D5371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49</c:v>
                </c:pt>
                <c:pt idx="1">
                  <c:v>162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F-47C1-9575-2697D5371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62147365219394E-2"/>
          <c:y val="0.82128679671126847"/>
          <c:w val="0.95352919930043345"/>
          <c:h val="0.15905045945510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13446670596016"/>
          <c:y val="9.4453625513973405E-2"/>
          <c:w val="0.80800301942821751"/>
          <c:h val="0.6785798322062026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18-4B69-9E7E-5683C31EB7D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918-4B69-9E7E-5683C31EB7D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18-4B69-9E7E-5683C31EB7D3}"/>
              </c:ext>
            </c:extLst>
          </c:dPt>
          <c:dLbls>
            <c:dLbl>
              <c:idx val="0"/>
              <c:layout>
                <c:manualLayout>
                  <c:x val="-0.17527862330187136"/>
                  <c:y val="7.4196437592797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8-4B69-9E7E-5683C31EB7D3}"/>
                </c:ext>
              </c:extLst>
            </c:dLbl>
            <c:dLbl>
              <c:idx val="1"/>
              <c:layout>
                <c:manualLayout>
                  <c:x val="0.30679687870924238"/>
                  <c:y val="-0.18690393214266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8-4B69-9E7E-5683C31EB7D3}"/>
                </c:ext>
              </c:extLst>
            </c:dLbl>
            <c:dLbl>
              <c:idx val="2"/>
              <c:layout>
                <c:manualLayout>
                  <c:x val="5.8387281953497183E-2"/>
                  <c:y val="0.1024326504330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18-4B69-9E7E-5683C31EB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125</c:v>
                </c:pt>
                <c:pt idx="1">
                  <c:v>152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8-4B69-9E7E-5683C31E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739760954225284"/>
          <c:w val="1"/>
          <c:h val="0.13806538949751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29527559055116E-2"/>
          <c:y val="0"/>
          <c:w val="0.8700804899387575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596815928334634E-2"/>
          <c:y val="0.88311091957202403"/>
          <c:w val="0.89779150844588018"/>
          <c:h val="0.11399778121242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65363012846625"/>
          <c:y val="3.7478468107976178E-2"/>
          <c:w val="0.75099347935699468"/>
          <c:h val="0.861109206423382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8F8-48C1-8477-0D69530566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8F8-48C1-8477-0D69530566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8F8-48C1-8477-0D69530566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8F8-48C1-8477-0D69530566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8F8-48C1-8477-0D69530566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8F8-48C1-8477-0D69530566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8F8-48C1-8477-0D695305662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8F8-48C1-8477-0D695305662C}"/>
                </c:ext>
              </c:extLst>
            </c:dLbl>
            <c:dLbl>
              <c:idx val="1"/>
              <c:layout>
                <c:manualLayout>
                  <c:x val="-7.084920289008724E-2"/>
                  <c:y val="0.119049251637100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F8-48C1-8477-0D695305662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8F8-48C1-8477-0D695305662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8F8-48C1-8477-0D695305662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8F8-48C1-8477-0D695305662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8F8-48C1-8477-0D695305662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8F8-48C1-8477-0D695305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Arkusz3!$H$8:$H$14</c:f>
              <c:strCache>
                <c:ptCount val="7"/>
                <c:pt idx="0">
                  <c:v>Gmina Zgorzelec</c:v>
                </c:pt>
                <c:pt idx="1">
                  <c:v>Gmina Bogatynia</c:v>
                </c:pt>
                <c:pt idx="2">
                  <c:v>Gmina Pieńsk</c:v>
                </c:pt>
                <c:pt idx="3">
                  <c:v>Gmina Sulików</c:v>
                </c:pt>
                <c:pt idx="4">
                  <c:v>Gmina Węgliniec</c:v>
                </c:pt>
                <c:pt idx="5">
                  <c:v>Miasto Zawidów</c:v>
                </c:pt>
                <c:pt idx="6">
                  <c:v>Miasto Zgorzelec</c:v>
                </c:pt>
              </c:strCache>
            </c:strRef>
          </c:cat>
          <c:val>
            <c:numRef>
              <c:f>Arkusz3!$I$8:$I$14</c:f>
              <c:numCache>
                <c:formatCode>General</c:formatCode>
                <c:ptCount val="7"/>
                <c:pt idx="0">
                  <c:v>294</c:v>
                </c:pt>
                <c:pt idx="1">
                  <c:v>569</c:v>
                </c:pt>
                <c:pt idx="2">
                  <c:v>204</c:v>
                </c:pt>
                <c:pt idx="3">
                  <c:v>213</c:v>
                </c:pt>
                <c:pt idx="4">
                  <c:v>201</c:v>
                </c:pt>
                <c:pt idx="5">
                  <c:v>58</c:v>
                </c:pt>
                <c:pt idx="6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F8-48C1-8477-0D695305662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75-435D-957B-65B96650006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75-435D-957B-65B96650006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75-435D-957B-65B96650006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75-435D-957B-65B96650006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575-435D-957B-65B966500068}"/>
              </c:ext>
            </c:extLst>
          </c:dPt>
          <c:dPt>
            <c:idx val="5"/>
            <c:bubble3D val="0"/>
            <c:explosion val="1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575-435D-957B-65B96650006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575-435D-957B-65B966500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Arkusz3!$H$5:$H$11</c:f>
              <c:strCache>
                <c:ptCount val="7"/>
                <c:pt idx="0">
                  <c:v>Gmina i Miasto Węgliniec</c:v>
                </c:pt>
                <c:pt idx="1">
                  <c:v>Miasto Zawidów</c:v>
                </c:pt>
                <c:pt idx="2">
                  <c:v>Miasto i Gmina Bogatynia</c:v>
                </c:pt>
                <c:pt idx="3">
                  <c:v>Miasto Zgorzelec</c:v>
                </c:pt>
                <c:pt idx="4">
                  <c:v>Miasto i Gmina Pieńsk</c:v>
                </c:pt>
                <c:pt idx="5">
                  <c:v>Gmina Zgorzelec</c:v>
                </c:pt>
                <c:pt idx="6">
                  <c:v>Gmina Sulików</c:v>
                </c:pt>
              </c:strCache>
            </c:strRef>
          </c:cat>
          <c:val>
            <c:numRef>
              <c:f>Arkusz3!$I$5:$I$11</c:f>
              <c:numCache>
                <c:formatCode>General</c:formatCode>
                <c:ptCount val="7"/>
                <c:pt idx="0">
                  <c:v>169</c:v>
                </c:pt>
                <c:pt idx="1">
                  <c:v>56</c:v>
                </c:pt>
                <c:pt idx="2">
                  <c:v>188</c:v>
                </c:pt>
                <c:pt idx="3">
                  <c:v>25</c:v>
                </c:pt>
                <c:pt idx="4">
                  <c:v>163</c:v>
                </c:pt>
                <c:pt idx="5">
                  <c:v>129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75-435D-957B-65B9665000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Trójca</c:v>
                </c:pt>
                <c:pt idx="1">
                  <c:v>Radomierzyce</c:v>
                </c:pt>
                <c:pt idx="2">
                  <c:v>Gronów</c:v>
                </c:pt>
                <c:pt idx="3">
                  <c:v>Sławnikowice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106</c:v>
                </c:pt>
                <c:pt idx="1">
                  <c:v>63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D-4D70-B4CA-A029D4272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273567"/>
        <c:axId val="657280223"/>
      </c:barChart>
      <c:catAx>
        <c:axId val="65727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7280223"/>
        <c:crosses val="autoZero"/>
        <c:auto val="1"/>
        <c:lblAlgn val="ctr"/>
        <c:lblOffset val="100"/>
        <c:noMultiLvlLbl val="0"/>
      </c:catAx>
      <c:valAx>
        <c:axId val="65728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727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Arkusz11!$H$5:$H$13</c:f>
              <c:strCache>
                <c:ptCount val="9"/>
                <c:pt idx="0">
                  <c:v>OSP Pieńsk</c:v>
                </c:pt>
                <c:pt idx="1">
                  <c:v>OSP Studniska Dolne</c:v>
                </c:pt>
                <c:pt idx="2">
                  <c:v>OSP Węgliniec</c:v>
                </c:pt>
                <c:pt idx="3">
                  <c:v>OSP Sieniawka</c:v>
                </c:pt>
                <c:pt idx="4">
                  <c:v>OSP Zawidów</c:v>
                </c:pt>
                <c:pt idx="5">
                  <c:v>OSP Czerwoan Woda</c:v>
                </c:pt>
                <c:pt idx="6">
                  <c:v>OSP Sulików</c:v>
                </c:pt>
                <c:pt idx="7">
                  <c:v>OSP Ruszów</c:v>
                </c:pt>
                <c:pt idx="8">
                  <c:v>OSP Bogatynia</c:v>
                </c:pt>
              </c:strCache>
            </c:strRef>
          </c:cat>
          <c:val>
            <c:numRef>
              <c:f>Arkusz11!$I$5:$I$13</c:f>
              <c:numCache>
                <c:formatCode>General</c:formatCode>
                <c:ptCount val="9"/>
                <c:pt idx="0">
                  <c:v>189</c:v>
                </c:pt>
                <c:pt idx="1">
                  <c:v>148</c:v>
                </c:pt>
                <c:pt idx="2">
                  <c:v>117</c:v>
                </c:pt>
                <c:pt idx="3">
                  <c:v>112</c:v>
                </c:pt>
                <c:pt idx="4">
                  <c:v>96</c:v>
                </c:pt>
                <c:pt idx="5">
                  <c:v>80</c:v>
                </c:pt>
                <c:pt idx="6">
                  <c:v>80</c:v>
                </c:pt>
                <c:pt idx="7">
                  <c:v>59</c:v>
                </c:pt>
                <c:pt idx="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3-47B6-A4AB-0BB7D6F1D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14880"/>
        <c:axId val="69133056"/>
      </c:barChart>
      <c:catAx>
        <c:axId val="6911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133056"/>
        <c:crosses val="autoZero"/>
        <c:auto val="1"/>
        <c:lblAlgn val="ctr"/>
        <c:lblOffset val="100"/>
        <c:noMultiLvlLbl val="0"/>
      </c:catAx>
      <c:valAx>
        <c:axId val="6913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11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0.46667</cdr:x>
      <cdr:y>0</cdr:y>
    </cdr:from>
    <cdr:to>
      <cdr:x>0.98333</cdr:x>
      <cdr:y>0.09924</cdr:y>
    </cdr:to>
    <cdr:sp macro="" textlink="">
      <cdr:nvSpPr>
        <cdr:cNvPr id="2" name="pole tekstowe 5">
          <a:extLst xmlns:a="http://schemas.openxmlformats.org/drawingml/2006/main">
            <a:ext uri="{FF2B5EF4-FFF2-40B4-BE49-F238E27FC236}">
              <a16:creationId xmlns:a16="http://schemas.microsoft.com/office/drawing/2014/main" id="{A65E294C-1E46-4A64-8605-0F23BC12C2CC}"/>
            </a:ext>
          </a:extLst>
        </cdr:cNvPr>
        <cdr:cNvSpPr txBox="1"/>
      </cdr:nvSpPr>
      <cdr:spPr>
        <a:xfrm xmlns:a="http://schemas.openxmlformats.org/drawingml/2006/main">
          <a:off x="4032448" y="0"/>
          <a:ext cx="446449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dirty="0"/>
            <a:t>Wyjazdy innych jednostek OSP KSRG Na terenie Powiatu Zgorzeleckiego w 2024r.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51005" cy="49736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197" y="4"/>
            <a:ext cx="2951005" cy="49736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0866CC4-EA27-4A1F-8731-330F87A5AF5A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5" y="9441976"/>
            <a:ext cx="2951005" cy="49736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197" y="9441976"/>
            <a:ext cx="2951005" cy="49736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1A2C02C-4527-47ED-9350-88232745AA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23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C80DEEB-9D84-4026-861F-7F90EDE348C0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67B771-0172-48DA-AE9C-76F749C639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1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4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62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18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48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149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19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67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70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67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90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29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20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8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6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6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1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74F2-8F12-4E92-ABEC-1B8A333ED0F2}" type="datetimeFigureOut">
              <a:rPr lang="pl-PL" smtClean="0"/>
              <a:pPr/>
              <a:t>20.03.2025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284F0A-672E-4644-A183-D66974B957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6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755650" y="4076700"/>
            <a:ext cx="7696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b="1" dirty="0">
                <a:latin typeface="+mj-lt"/>
                <a:cs typeface="+mn-cs"/>
              </a:rPr>
              <a:t>Informacja o stanie zagrożenia pożarowego na terenie </a:t>
            </a:r>
            <a:br>
              <a:rPr lang="pl-PL" sz="2800" b="1" dirty="0">
                <a:latin typeface="+mj-lt"/>
                <a:cs typeface="+mn-cs"/>
              </a:rPr>
            </a:br>
            <a:r>
              <a:rPr lang="pl-PL" sz="2800" b="1" dirty="0">
                <a:latin typeface="+mj-lt"/>
                <a:cs typeface="+mn-cs"/>
              </a:rPr>
              <a:t>Gminy Zgorzelec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800" b="1" dirty="0">
                <a:latin typeface="+mj-lt"/>
                <a:cs typeface="+mn-cs"/>
              </a:rPr>
              <a:t>za 2024r.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e tekstowe 5"/>
          <p:cNvSpPr txBox="1">
            <a:spLocks noChangeArrowheads="1"/>
          </p:cNvSpPr>
          <p:nvPr/>
        </p:nvSpPr>
        <p:spPr bwMode="auto">
          <a:xfrm>
            <a:off x="2268538" y="620713"/>
            <a:ext cx="6526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Komenda Powiatowa Państwowej Straży Pożarnej</a:t>
            </a:r>
          </a:p>
          <a:p>
            <a:pPr algn="ctr" eaLnBrk="1" hangingPunct="1"/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w Zgorzelcu</a:t>
            </a:r>
          </a:p>
        </p:txBody>
      </p:sp>
    </p:spTree>
    <p:extLst>
      <p:ext uri="{BB962C8B-B14F-4D97-AF65-F5344CB8AC3E}">
        <p14:creationId xmlns:p14="http://schemas.microsoft.com/office/powerpoint/2010/main" val="18239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3770" y="262389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Ilość zdarzeń z udziałem jednostek OSP na terenie Gminy Zgorzelec w 2023 r.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64CCEE-D3BB-40BB-A0A1-C276B625DB8D}"/>
              </a:ext>
            </a:extLst>
          </p:cNvPr>
          <p:cNvSpPr txBox="1"/>
          <p:nvPr/>
        </p:nvSpPr>
        <p:spPr>
          <a:xfrm>
            <a:off x="4559906" y="284005"/>
            <a:ext cx="416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Ilość zdarzeń z udziałem jednostek OSP na terenie Gminy Zgorzelec w 2022 r.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A90E6E7-364A-4632-9397-C0B3EEEEA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075466"/>
              </p:ext>
            </p:extLst>
          </p:nvPr>
        </p:nvGraphicFramePr>
        <p:xfrm>
          <a:off x="9754" y="1196752"/>
          <a:ext cx="4355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1912A118-12B7-4B9E-AF17-B67F9C761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498623"/>
              </p:ext>
            </p:extLst>
          </p:nvPr>
        </p:nvGraphicFramePr>
        <p:xfrm>
          <a:off x="4572000" y="1279342"/>
          <a:ext cx="4562246" cy="46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74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8114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Wypadki z ludźmi na terenie Gminy Zgorzelec w 2024 r.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36446"/>
              </p:ext>
            </p:extLst>
          </p:nvPr>
        </p:nvGraphicFramePr>
        <p:xfrm>
          <a:off x="755576" y="845809"/>
          <a:ext cx="7632848" cy="1533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Ofiary śmiertelne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(Pożar/MZ)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Ranni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tym dzieci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tym ratownicy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(0/7)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AF9F7957-45A6-4FD3-A6E5-FD8550CDB9FC}"/>
              </a:ext>
            </a:extLst>
          </p:cNvPr>
          <p:cNvSpPr/>
          <p:nvPr/>
        </p:nvSpPr>
        <p:spPr>
          <a:xfrm>
            <a:off x="-29553" y="322894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Wypadki z ludźmi na terenie Gminy Zgorzelec w 2023 r.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AC65519-E89F-77AA-ECFA-B3659288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66215"/>
              </p:ext>
            </p:extLst>
          </p:nvPr>
        </p:nvGraphicFramePr>
        <p:xfrm>
          <a:off x="723287" y="4005064"/>
          <a:ext cx="7632848" cy="1533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Ofiary śmiertelne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(Pożar/MZ)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Ranni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tym dzieci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tym ratownicy</a:t>
                      </a:r>
                      <a:endParaRPr lang="pl-PL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(0/3)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10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6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84976" cy="591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Szkolenia członków OSP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 kierowcy-konserwatora sprzętu ratowniczego OSP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Ukończyło 16 druhów, w tym: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z Gminy Zgorzelec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Szkolenia podstawowego strażaka ratownika Ochotniczych Straży Pożarnych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luty 2024r.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 ukończyło </a:t>
            </a:r>
            <a:r>
              <a:rPr lang="pl-PL" sz="16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uczestników, w tym: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z Gminy Zgorzelec.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Szkolenia podstawowego strażaka ratownika Ochotniczych Straży Pożarnych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październik 2024r.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Łącznie ukończyło 27 druhów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8 z Gminy Zgorzelec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6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C92646-0331-CF07-159C-E28BB3F4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9919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7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potwierdzający posiadanie tytułu strażaka</a:t>
            </a:r>
            <a:br>
              <a:rPr lang="pl-PL" sz="17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ratownika (</a:t>
            </a:r>
            <a:r>
              <a:rPr lang="pl-PL" sz="17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recertyfikacja</a:t>
            </a:r>
            <a:r>
              <a:rPr lang="pl-PL" sz="17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KPP)</a:t>
            </a:r>
            <a:endParaRPr lang="pl-PL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zorganizowany w maju tytuł otrzymało 31 druhów</a:t>
            </a:r>
            <a:r>
              <a:rPr lang="pl-PL" sz="17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Egzamin zorganizowany w sierpniu tytuł otrzymało 20 druhów</a:t>
            </a:r>
            <a:endParaRPr lang="pl-PL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7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Skierowanie na </a:t>
            </a:r>
            <a:r>
              <a:rPr lang="pl-PL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szkolnie przygotowujące do egzaminu</a:t>
            </a:r>
            <a:br>
              <a:rPr lang="pl-PL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dopuszczającego do kierowania pojazdem samochodowym o</a:t>
            </a:r>
            <a:br>
              <a:rPr lang="pl-PL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dopuszczalnej masie całkowitej powyżej 3,5 t.</a:t>
            </a:r>
            <a:endParaRPr lang="pl-PL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Skierowano 1 druha OSP, kurs finansowany przez KW PSP we Wrocławiu, (jeden kierowca  z OSP Porajów).</a:t>
            </a:r>
            <a:endParaRPr lang="pl-PL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513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467E47-C189-066F-A2B3-8BD6F88A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W 2024 r. Komenda Powiatowa PSP otrzymała dofinansowanie od 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F0B6AE-359B-BC80-1276-4C5424D4064F}"/>
              </a:ext>
            </a:extLst>
          </p:cNvPr>
          <p:cNvSpPr txBox="1"/>
          <p:nvPr/>
        </p:nvSpPr>
        <p:spPr>
          <a:xfrm>
            <a:off x="467544" y="167467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- Urząd Miasta Zgorzelec – 40 000 zł. na zakup umundurowania specjalnego dla funkcjonariuszy.</a:t>
            </a:r>
          </a:p>
          <a:p>
            <a:r>
              <a:rPr lang="pl-PL" dirty="0"/>
              <a:t>- Urząd Gminy Bogatynia – 20 000 zł. na zakup umundurowania specjalnego dla funkcjonariuszy.</a:t>
            </a:r>
          </a:p>
        </p:txBody>
      </p:sp>
    </p:spTree>
    <p:extLst>
      <p:ext uri="{BB962C8B-B14F-4D97-AF65-F5344CB8AC3E}">
        <p14:creationId xmlns:p14="http://schemas.microsoft.com/office/powerpoint/2010/main" val="22534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3F91A0-B012-826C-7C95-1D6D9349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9361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/>
              <a:t>W 202</a:t>
            </a:r>
            <a:r>
              <a:rPr lang="pl-PL" b="1" dirty="0"/>
              <a:t>4</a:t>
            </a:r>
            <a:r>
              <a:rPr lang="pl-PL" sz="1800" b="1" dirty="0"/>
              <a:t>r. jednostki OSP z Gminy Zgorzelec otrzymały w ramach 2 zadań, dotacje rządowe na wydatki bieżące na łącznej kwotę 514 144 zł.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7E217F8-60AC-A1C2-A364-654D394E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87438"/>
              </p:ext>
            </p:extLst>
          </p:nvPr>
        </p:nvGraphicFramePr>
        <p:xfrm>
          <a:off x="2815591" y="1478005"/>
          <a:ext cx="3512818" cy="139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51">
                  <a:extLst>
                    <a:ext uri="{9D8B030D-6E8A-4147-A177-3AD203B41FA5}">
                      <a16:colId xmlns:a16="http://schemas.microsoft.com/office/drawing/2014/main" val="1295450537"/>
                    </a:ext>
                  </a:extLst>
                </a:gridCol>
                <a:gridCol w="1976426">
                  <a:extLst>
                    <a:ext uri="{9D8B030D-6E8A-4147-A177-3AD203B41FA5}">
                      <a16:colId xmlns:a16="http://schemas.microsoft.com/office/drawing/2014/main" val="3506853833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2057720924"/>
                    </a:ext>
                  </a:extLst>
                </a:gridCol>
              </a:tblGrid>
              <a:tr h="311766">
                <a:tc>
                  <a:txBody>
                    <a:bodyPr/>
                    <a:lstStyle/>
                    <a:p>
                      <a:r>
                        <a:rPr lang="pl-PL" sz="1200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Nazwa OSP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Kwota dotacji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83002"/>
                  </a:ext>
                </a:extLst>
              </a:tr>
              <a:tr h="311766">
                <a:tc>
                  <a:txBody>
                    <a:bodyPr/>
                    <a:lstStyle/>
                    <a:p>
                      <a:r>
                        <a:rPr lang="pl-PL" sz="1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OSP Radomierzyce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6 764 </a:t>
                      </a:r>
                      <a:r>
                        <a:rPr lang="pl-PL" sz="1200" b="0" dirty="0"/>
                        <a:t>zł.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31253"/>
                  </a:ext>
                </a:extLst>
              </a:tr>
              <a:tr h="311766">
                <a:tc>
                  <a:txBody>
                    <a:bodyPr/>
                    <a:lstStyle/>
                    <a:p>
                      <a:r>
                        <a:rPr lang="pl-PL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OSP Trójca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7 380 </a:t>
                      </a:r>
                      <a:r>
                        <a:rPr lang="pl-PL" sz="1200" b="0" dirty="0"/>
                        <a:t>zł.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95740"/>
                  </a:ext>
                </a:extLst>
              </a:tr>
              <a:tr h="311766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14 144 zł</a:t>
                      </a:r>
                      <a:r>
                        <a:rPr lang="pl-PL" sz="1200" b="0" dirty="0"/>
                        <a:t>.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330448"/>
                  </a:ext>
                </a:extLst>
              </a:tr>
            </a:tbl>
          </a:graphicData>
        </a:graphic>
      </p:graphicFrame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C66D6CB-33B2-879C-7465-223B9E762684}"/>
              </a:ext>
            </a:extLst>
          </p:cNvPr>
          <p:cNvSpPr txBox="1">
            <a:spLocks/>
          </p:cNvSpPr>
          <p:nvPr/>
        </p:nvSpPr>
        <p:spPr>
          <a:xfrm>
            <a:off x="3620552" y="1126099"/>
            <a:ext cx="2312274" cy="551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/>
              <a:t>Dotacja KSRG</a:t>
            </a:r>
            <a:r>
              <a:rPr lang="pl-PL" sz="1600" b="1" dirty="0"/>
              <a:t>				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B834553-1B29-0931-961D-54716D3EE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61171"/>
              </p:ext>
            </p:extLst>
          </p:nvPr>
        </p:nvGraphicFramePr>
        <p:xfrm>
          <a:off x="2699792" y="3487309"/>
          <a:ext cx="3744416" cy="199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25">
                  <a:extLst>
                    <a:ext uri="{9D8B030D-6E8A-4147-A177-3AD203B41FA5}">
                      <a16:colId xmlns:a16="http://schemas.microsoft.com/office/drawing/2014/main" val="41117246"/>
                    </a:ext>
                  </a:extLst>
                </a:gridCol>
                <a:gridCol w="1888639">
                  <a:extLst>
                    <a:ext uri="{9D8B030D-6E8A-4147-A177-3AD203B41FA5}">
                      <a16:colId xmlns:a16="http://schemas.microsoft.com/office/drawing/2014/main" val="55433414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82337837"/>
                    </a:ext>
                  </a:extLst>
                </a:gridCol>
              </a:tblGrid>
              <a:tr h="420880">
                <a:tc>
                  <a:txBody>
                    <a:bodyPr/>
                    <a:lstStyle/>
                    <a:p>
                      <a:r>
                        <a:rPr lang="pl-PL" sz="1400" dirty="0" err="1"/>
                        <a:t>Lp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Jednostka OSP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Kwota dotacji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94579"/>
                  </a:ext>
                </a:extLst>
              </a:tr>
              <a:tr h="314021">
                <a:tc>
                  <a:txBody>
                    <a:bodyPr/>
                    <a:lstStyle/>
                    <a:p>
                      <a:r>
                        <a:rPr lang="pl-PL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OSP Trójca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250 000 zł.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290453"/>
                  </a:ext>
                </a:extLst>
              </a:tr>
              <a:tr h="314021">
                <a:tc>
                  <a:txBody>
                    <a:bodyPr/>
                    <a:lstStyle/>
                    <a:p>
                      <a:r>
                        <a:rPr lang="pl-PL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OSP Radomierzyce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100 000 zł.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634379"/>
                  </a:ext>
                </a:extLst>
              </a:tr>
              <a:tr h="314021">
                <a:tc>
                  <a:txBody>
                    <a:bodyPr/>
                    <a:lstStyle/>
                    <a:p>
                      <a:r>
                        <a:rPr lang="pl-PL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OSP Gronów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50 000 zł.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194704"/>
                  </a:ext>
                </a:extLst>
              </a:tr>
              <a:tr h="314021">
                <a:tc>
                  <a:txBody>
                    <a:bodyPr/>
                    <a:lstStyle/>
                    <a:p>
                      <a:r>
                        <a:rPr lang="pl-PL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OSP Sławnikowice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100 000 zł.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770344"/>
                  </a:ext>
                </a:extLst>
              </a:tr>
              <a:tr h="314021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razem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500 000 zł.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290776"/>
                  </a:ext>
                </a:extLst>
              </a:tr>
            </a:tbl>
          </a:graphicData>
        </a:graphic>
      </p:graphicFrame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85F0917C-8C01-D823-5DC4-A5ADA11363B1}"/>
              </a:ext>
            </a:extLst>
          </p:cNvPr>
          <p:cNvSpPr txBox="1">
            <a:spLocks/>
          </p:cNvSpPr>
          <p:nvPr/>
        </p:nvSpPr>
        <p:spPr>
          <a:xfrm>
            <a:off x="3440532" y="3019795"/>
            <a:ext cx="2672314" cy="551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/>
              <a:t>Bitwa o remizy</a:t>
            </a:r>
            <a:r>
              <a:rPr lang="pl-PL" sz="1600" b="1" dirty="0"/>
              <a:t>		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D078559-FFF1-1099-985E-37B44F1879A9}"/>
              </a:ext>
            </a:extLst>
          </p:cNvPr>
          <p:cNvSpPr txBox="1"/>
          <p:nvPr/>
        </p:nvSpPr>
        <p:spPr>
          <a:xfrm>
            <a:off x="647056" y="54782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Zakup ciężkiego samochodu ratowniczo gaśniczego dla OSP Trójca – koszt pojazdu </a:t>
            </a:r>
            <a:r>
              <a:rPr lang="pl-PL"/>
              <a:t>1 514 </a:t>
            </a:r>
            <a:r>
              <a:rPr lang="pl-PL" dirty="0"/>
              <a:t>9</a:t>
            </a:r>
            <a:r>
              <a:rPr lang="pl-PL"/>
              <a:t>00 </a:t>
            </a:r>
            <a:r>
              <a:rPr lang="pl-PL" dirty="0"/>
              <a:t>zł.</a:t>
            </a:r>
          </a:p>
        </p:txBody>
      </p:sp>
    </p:spTree>
    <p:extLst>
      <p:ext uri="{BB962C8B-B14F-4D97-AF65-F5344CB8AC3E}">
        <p14:creationId xmlns:p14="http://schemas.microsoft.com/office/powerpoint/2010/main" val="273382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FE8E7-518E-F647-BE6D-9476F525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36" y="224125"/>
            <a:ext cx="78867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Charakterystyczne zdarzenia w Powiecie Zgorzeleckim w 2024 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08.01.2024 r.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Łagów pożar budynku magazynowego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uwagi na obecność zmagazynowanej dużej ilości karbidu konieczne było zadysponowanie</a:t>
            </a:r>
            <a:r>
              <a:rPr lang="pl-PL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br>
              <a:rPr lang="pl-PL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Specjalistycznej Grupy Ratownictwa </a:t>
            </a:r>
            <a:r>
              <a:rPr lang="pl-PL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Chemiczno</a:t>
            </a:r>
            <a:r>
              <a:rPr lang="pl-PL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Ekologicznego z KM PSP w Legnicy,.</a:t>
            </a:r>
            <a:endParaRPr lang="pl-PL" sz="16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działaniach brało udział: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 zastępów PSP – 29 ratowników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zastępy OSP KSRG – 8 ratowników (OSP Trójca, OSP Studniska Dolne)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zastęp OSP – 4 ratowników (OSP Sulików)</a:t>
            </a:r>
            <a:endParaRPr lang="pl-PL" sz="1600" b="1" dirty="0"/>
          </a:p>
          <a:p>
            <a:pPr indent="-254000" eaLnBrk="1" fontAlgn="auto" hangingPunct="1">
              <a:spcAft>
                <a:spcPts val="0"/>
              </a:spcAft>
              <a:defRPr/>
            </a:pPr>
            <a:endParaRPr lang="pl-PL" sz="2400" dirty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5" name="Obraz 4" descr="Obraz zawierający zanieczyszczenie, na wolnym powietrzu, niebo, chmur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3E965C4-67E1-9AA3-C9A6-A79C9B23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3" y="3216228"/>
            <a:ext cx="3289548" cy="3289548"/>
          </a:xfrm>
          <a:prstGeom prst="rect">
            <a:avLst/>
          </a:prstGeom>
        </p:spPr>
      </p:pic>
      <p:pic>
        <p:nvPicPr>
          <p:cNvPr id="9" name="Obraz 8" descr="Obraz zawierający na wolnym powietrzu, autobus, pojazd, Pojazd lądow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3E6666A-506B-A70A-1FFB-EABD123B9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8" y="3216228"/>
            <a:ext cx="3289548" cy="32895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1E635-4C75-7F24-FE4D-8E38197F71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508" y="188640"/>
            <a:ext cx="8856984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24.04.2024r.  Silne wiatry Powiat Zgorzelecki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 tym dniu na terenie powiatu zgorzeleckiego strażacy interweniowali 23 razy, z czego aż 20 interwencji związanych było z silnym wiatrem. 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ED775F-93A6-6683-2874-C640B65F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4" y="1412776"/>
            <a:ext cx="3529575" cy="2647181"/>
          </a:xfrm>
          <a:prstGeom prst="rect">
            <a:avLst/>
          </a:prstGeom>
        </p:spPr>
      </p:pic>
      <p:pic>
        <p:nvPicPr>
          <p:cNvPr id="7" name="Obraz 6" descr="Obraz zawierający na wolnym powietrzu, chmura, niebo, drzew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F02DE63-527F-FDAB-7066-52C740FE9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8" y="4280321"/>
            <a:ext cx="4135749" cy="2329805"/>
          </a:xfrm>
          <a:prstGeom prst="rect">
            <a:avLst/>
          </a:prstGeom>
        </p:spPr>
      </p:pic>
      <p:pic>
        <p:nvPicPr>
          <p:cNvPr id="9" name="Obraz 8" descr="Obraz zawierający na wolnym powietrzu, drzewo, ziemia, nieb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4DFCC66-CE03-08FB-84F7-19F1925D6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165" y="1700808"/>
            <a:ext cx="4291969" cy="42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1908B2D-1D8F-6679-CB7B-60C1E0985BCB}"/>
              </a:ext>
            </a:extLst>
          </p:cNvPr>
          <p:cNvSpPr txBox="1"/>
          <p:nvPr/>
        </p:nvSpPr>
        <p:spPr>
          <a:xfrm>
            <a:off x="184212" y="188641"/>
            <a:ext cx="8856984" cy="235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26.02.2024r.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Autostrada A4 przed granicą państwa.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3 km na pasie w kierunku Niemiec doszło do zderzenia samochodu ciężarowego z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busem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 wyniku wypadku poszkodowana została 1 osoba.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działaniach brało udział: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zastępy PSP – 8 ratowników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zastęp OSP KSRG – 4 ratowników (OSP Trójca)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5" name="Obraz 4" descr="Obraz zawierający na wolnym powietrzu, niebo, pojazd, Pojazd lądow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F5AE527-9707-4998-89B3-4F372BD1D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380312" cy="41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F5EF1-B389-309D-FEAE-2949121D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22F55B5-F43D-A847-C4AC-E9BE7C029ACA}"/>
              </a:ext>
            </a:extLst>
          </p:cNvPr>
          <p:cNvSpPr txBox="1"/>
          <p:nvPr/>
        </p:nvSpPr>
        <p:spPr>
          <a:xfrm>
            <a:off x="184212" y="188641"/>
            <a:ext cx="8856984" cy="324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04.03.2024r.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Autostrada A4 przed granicą państwa.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zjazdem Zgorzelec doszło do najechania samochodu ciężarowego na poprzedzające go pojazdy stojące w kolejce do granicy państwa. W wyniku zderzenia doszło do pożaru 2  zestawów ciężarowych. Ogień i dym były tak intensywne, że konieczne było wstrzymanie ruchu na autostradzie w obu kierunkach. Poszkodowane w wypadku zostały 2 osoby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działaniach brało udział: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zastępów PSP – 11 ratowników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zastępy OSP KSRG – 23 ratowników (OSP Trójca, OSP Czerwona Woda, OSP Studniska Dolne, OSP Pieńsk)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4" name="Obraz 3" descr="Obraz zawierający niebo, na wolnym powietrzu, strażak, zanieczyszczen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BD015DE-1AA1-E9B3-2461-66B13B1F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29" y="3134447"/>
            <a:ext cx="2624600" cy="3499466"/>
          </a:xfrm>
          <a:prstGeom prst="rect">
            <a:avLst/>
          </a:prstGeom>
        </p:spPr>
      </p:pic>
      <p:pic>
        <p:nvPicPr>
          <p:cNvPr id="7" name="Obraz 6" descr="Obraz zawierający niebo, na wolnym powietrzu, droga, chmur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AF3BFFB-44CF-4DAD-7FA1-F7C7275D1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4" y="3155010"/>
            <a:ext cx="2527335" cy="33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8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5516" y="332656"/>
            <a:ext cx="8712968" cy="680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	 </a:t>
            </a:r>
            <a:r>
              <a:rPr lang="pl-PL" sz="1700" dirty="0"/>
              <a:t>W Komendzie Powiatowej PSP w Zgorzelcu obsadzone zostało w 2024r. 102 etatów, w tym 97 mundurowych i 5 cywilnych. </a:t>
            </a:r>
          </a:p>
          <a:p>
            <a:pPr algn="just">
              <a:lnSpc>
                <a:spcPct val="150000"/>
              </a:lnSpc>
            </a:pPr>
            <a:r>
              <a:rPr lang="pl-PL" sz="1700" dirty="0"/>
              <a:t>		Minimalne stany osobowe zmian służbowych w JRG Zgorzelec to (9 strażaków) a w JRG Bogatynia (7 strażaków). W 2024r. pozyskano dodatkowe 3 etaty przypisane do Stanowiska Kierowania Komendanta Powiatowego PSP w Zgorzelcu, dzięki temu od stycznia 2025 roku Stanowisko Kierowania pracuje w obsadzie dwuosobowej, co skutkuje mniejszym odciążeniem dyżurnych i pozwala na bardziej wydajną pracę, szczególnie w sytuacjach dużej ilości zdarzeń wywołanych przez zjawiska atmosferyczne, których odnotowujemy częstsze występowanie .</a:t>
            </a:r>
          </a:p>
          <a:p>
            <a:pPr algn="just">
              <a:lnSpc>
                <a:spcPct val="150000"/>
              </a:lnSpc>
            </a:pPr>
            <a:r>
              <a:rPr lang="pl-PL" sz="1700" dirty="0"/>
              <a:t>	W 2024r. przyjęto do służby w KP PSP Zgorzelec 6 osób: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-   1 osobę z Gminy Węgliniec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700" dirty="0"/>
              <a:t>2 osoby z Gminy Zgorzelec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700" dirty="0"/>
              <a:t>1 osobę z terenu Miasta Zgorzelec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700" dirty="0"/>
              <a:t>2 osoby z Powiatu Bolesławieckiego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313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53B5D-49F5-E889-42D1-946C0A79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E251A9-0111-A5BA-CAF2-81B11F1F2F20}"/>
              </a:ext>
            </a:extLst>
          </p:cNvPr>
          <p:cNvSpPr txBox="1"/>
          <p:nvPr/>
        </p:nvSpPr>
        <p:spPr>
          <a:xfrm>
            <a:off x="184212" y="188641"/>
            <a:ext cx="8856984" cy="264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27.05.2024r.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Autostrada A4 przed granicą państwa.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Autostrada w kierunku Niemiec zablokowana była przez kilka godzin. W wyniku zderzenia 4 pojazdów śmierć na miejscu poniosła jedna osoba. Zadysponowana została specjalistyczna grupa ratownictwa technicznego z JRG Bolesławiec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działaniach brało udział: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zastępów PSP – 16 ratowników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zastępy OSP KSRG – 16 ratowników (OSP Trójca, OSP Studniska Dolne, OSP Pieńsk)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4" name="Obraz 3" descr="Obraz zawierający tekst, pojazd, Pojazd lądowy, transpor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3D66C2E-4FAC-AD44-7FCD-B6DC6650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058816" cy="3044112"/>
          </a:xfrm>
          <a:prstGeom prst="rect">
            <a:avLst/>
          </a:prstGeom>
        </p:spPr>
      </p:pic>
      <p:pic>
        <p:nvPicPr>
          <p:cNvPr id="7" name="Obraz 6" descr="Obraz zawierający na wolnym powietrzu, niebo, koło, opo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884DD2B-8FE3-69F9-0886-2235E97AA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98" y="3284984"/>
            <a:ext cx="2510208" cy="33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97C85-660E-4E39-B9AF-4A9A198E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2" y="209178"/>
            <a:ext cx="8579296" cy="5956126"/>
          </a:xfrm>
        </p:spPr>
        <p:txBody>
          <a:bodyPr>
            <a:normAutofit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05.07.2024r.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Droga DW352 Osiek Łużycki 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drodze wojewódzkiej nr 352 za miejscowością Koźmin w kierunku Bogatyni doszło do czołowego zderzenia samochodu osobowego z ciężarowym. Przybyły na miejsce zdarzenia Zespół Ratownictwa Medycznego stwierdził zgon u osoby podróżującej samochodem osobowym.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działaniach brało udział: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zastępów PSP – 11 ratowników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zastęp OSP KSRG – 6 ratowników (OSP Radomierzyce)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/>
          </a:p>
          <a:p>
            <a:pPr marL="628650" indent="-274638"/>
            <a:endParaRPr lang="pl-PL" sz="1600" dirty="0"/>
          </a:p>
        </p:txBody>
      </p:sp>
      <p:pic>
        <p:nvPicPr>
          <p:cNvPr id="10" name="Obraz 9" descr="Obraz zawierający na wolnym powietrzu, koło, droga, pojazd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FC8CFD3-DC73-E16E-3852-A8BBEA0F2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3429000"/>
            <a:ext cx="3970751" cy="2978063"/>
          </a:xfrm>
          <a:prstGeom prst="rect">
            <a:avLst/>
          </a:prstGeom>
        </p:spPr>
      </p:pic>
      <p:pic>
        <p:nvPicPr>
          <p:cNvPr id="12" name="Obraz 11" descr="Obraz zawierający na wolnym powietrzu, droga, koło, pojazd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70BE0D4-54AC-88FB-7CD2-4EADEF50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4" y="3477566"/>
            <a:ext cx="3873591" cy="2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F040-8980-4542-8620-7DC8B3EF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98D24-0C45-6996-C191-2A09A092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10.07.2024r. Silne burze Powiat Zgorzelecki</a:t>
            </a:r>
          </a:p>
          <a:p>
            <a:pPr marL="0" indent="0" algn="l">
              <a:buNone/>
            </a:pPr>
            <a:r>
              <a:rPr lang="pl-PL" dirty="0">
                <a:effectLst/>
              </a:rPr>
              <a:t>Odnotowano w tym dniu 20 zdarzeń związanych z przejściem gwałtownego frontu atmosferycznego. </a:t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- 8 zdarzeń dotyczyło wiatrołomów,</a:t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- 11 zdarzeń dotyczyło zalanych piwnic,</a:t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- 1 zdarzenie dotyczyło pożaru dachu budynku po uderzeniu pioruna</a:t>
            </a:r>
          </a:p>
        </p:txBody>
      </p:sp>
      <p:pic>
        <p:nvPicPr>
          <p:cNvPr id="8" name="Obraz 7" descr="Obraz zawierający roślina, na wolnym powietrzu, drzewo, traw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E89387F-F9AD-8464-B0D8-AA2F17C79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7" y="2492896"/>
            <a:ext cx="2949792" cy="3933056"/>
          </a:xfrm>
          <a:prstGeom prst="rect">
            <a:avLst/>
          </a:prstGeom>
        </p:spPr>
      </p:pic>
      <p:pic>
        <p:nvPicPr>
          <p:cNvPr id="11" name="Obraz 10" descr="Obraz zawierający na wolnym powietrzu, niebo, woda, rośli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B48C189-DC48-A5F0-92E4-A23972483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949792" cy="3933056"/>
          </a:xfrm>
          <a:prstGeom prst="rect">
            <a:avLst/>
          </a:prstGeom>
        </p:spPr>
      </p:pic>
      <p:pic>
        <p:nvPicPr>
          <p:cNvPr id="13" name="Obraz 12" descr="Obraz zawierający na wolnym powietrzu, trawa, niebo, rośli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6DF3B10-6AEA-4F10-CEDF-C4CA88FF8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6" y="2364752"/>
            <a:ext cx="230763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A9DF-9A8A-1870-A859-6931A113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A6421-48B7-9108-5054-6DEF165B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09.11.2024r.</a:t>
            </a: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Autostrada A4 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 3 kilometrze autostrady A4 doszło do niebezpiecznego zdarzenia.</a:t>
            </a:r>
            <a:r>
              <a:rPr lang="pl-PL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Autobus jadący w kierunku Niemiec, przecinając barierki zjechał na przeciwległy pas ruchu, przebił bariery dźwiękochłonne i spadł z wiaduktu z wysokości ok. 10 m na przyległy teren zielony. Kierowca pojazdu zmarł w wyniku odniesionych obrażeń, w chwili wypadku autokar nie przewoził pasażerów.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działaniach brało udział:</a:t>
            </a:r>
            <a:b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zastępów PSP – 13 ratowników</a:t>
            </a:r>
            <a:b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zastęp OSP KSRG – 3 ratowników (OSP Trójca)</a:t>
            </a:r>
          </a:p>
        </p:txBody>
      </p:sp>
      <p:pic>
        <p:nvPicPr>
          <p:cNvPr id="7" name="Obraz 6" descr="Obraz zawierający na wolnym powietrzu, trawa, samolot, rośli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513E75A-E1D8-3B3E-D665-C0759953C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7" y="3061623"/>
            <a:ext cx="2715766" cy="3621021"/>
          </a:xfrm>
          <a:prstGeom prst="rect">
            <a:avLst/>
          </a:prstGeom>
        </p:spPr>
      </p:pic>
      <p:pic>
        <p:nvPicPr>
          <p:cNvPr id="10" name="Obraz 9" descr="Obraz zawierający na wolnym powietrzu, drzewo, roślina, straża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F14080E-C990-E5FE-BAAF-A1522941C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67" y="3061622"/>
            <a:ext cx="2717465" cy="3621022"/>
          </a:xfrm>
          <a:prstGeom prst="rect">
            <a:avLst/>
          </a:prstGeom>
        </p:spPr>
      </p:pic>
      <p:pic>
        <p:nvPicPr>
          <p:cNvPr id="14" name="Obraz 13" descr="Obraz zawierający na wolnym powietrzu, drzewo, noc, mo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3C51E3A-8DA7-2366-8C2B-FAF904D81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56" y="3061622"/>
            <a:ext cx="2847284" cy="37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219998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DZIAŁANIA PREWENCYJNE NA TERENIE POWIATU ZGORZELECKIEGO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r.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01570" y="1700808"/>
            <a:ext cx="77408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Przeprowadzono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czynności kontrolno-rozpoznawcze w zakresie przestrzegania przepisów przeciwpożarowych, w tym: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36 odbiorów obiektów (w tym 14 na terenie gminy Zgorzelec),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 kontroli sprawdzających (w tym 0 na terenie gminy miejskiej Zgorzelec),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45 kontroli podstawowych (w tym 9 na terenie gminy miejskiej Zgorzelec).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Komendant Powiatowy PSP w Zgorzelcu wydał łącznie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decyzji administracyjnych w związku z  nieprawidłowościami stwierdzonymi w trakcie kontroli.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defRPr/>
            </a:pPr>
            <a:r>
              <a:rPr lang="pl-PL" dirty="0">
                <a:solidFill>
                  <a:srgbClr val="000000"/>
                </a:solidFill>
                <a:latin typeface="Trebuchet MS"/>
              </a:rPr>
              <a:t>W związku ze stwierdzonymi nieprawidłowościami nałożono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1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mandat karny.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2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E29E769-1F24-4902-8A82-470CF49270C4}"/>
              </a:ext>
            </a:extLst>
          </p:cNvPr>
          <p:cNvSpPr/>
          <p:nvPr/>
        </p:nvSpPr>
        <p:spPr>
          <a:xfrm>
            <a:off x="467544" y="98072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Komendant Powiatowy PSP w Zgorzelcu wydał: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opinii dotyczących organizacji imprez masowych (w tym 9 na terenie miasta Zgorzelec),</a:t>
            </a: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postanowień dotyczących miejsc wytwarzania, magazynowania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przetwarzania odpadów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9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opinii dotyczących oddziałów przedszkolnych prowadzonych w budynkach szkół podstawowych oraz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1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postanowienie o odmowie wydania pozytywnej opinii,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opinie dotyczące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wypo</a:t>
            </a:r>
            <a:r>
              <a:rPr lang="pl-PL" dirty="0" err="1">
                <a:solidFill>
                  <a:srgbClr val="000000"/>
                </a:solidFill>
                <a:latin typeface="Trebuchet MS"/>
              </a:rPr>
              <a:t>czynku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dzieci.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Wystawiono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9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wystąpień do innych organów administracyjnych (PINB, Urzędy Gmin, Prokuratura, URE, WIOŚ) w zakresie stwierdzonych nieprawidłowości</a:t>
            </a:r>
          </a:p>
        </p:txBody>
      </p:sp>
    </p:spTree>
    <p:extLst>
      <p:ext uri="{BB962C8B-B14F-4D97-AF65-F5344CB8AC3E}">
        <p14:creationId xmlns:p14="http://schemas.microsoft.com/office/powerpoint/2010/main" val="399430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B9616D1-054E-5127-BD0E-44667C37AD3A}"/>
              </a:ext>
            </a:extLst>
          </p:cNvPr>
          <p:cNvSpPr txBox="1"/>
          <p:nvPr/>
        </p:nvSpPr>
        <p:spPr>
          <a:xfrm>
            <a:off x="611560" y="836712"/>
            <a:ext cx="8064896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ctr">
              <a:spcBef>
                <a:spcPts val="600"/>
              </a:spcBef>
              <a:defRPr/>
            </a:pPr>
            <a:r>
              <a:rPr kumimoji="0" lang="pl-PL" sz="1800" b="1" i="0" u="none" strike="noStrike" kern="15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rebuchet MS"/>
                <a:ea typeface="Andale Sans UI"/>
                <a:cs typeface="Times New Roman" panose="02020603050405020304" pitchFamily="18" charset="0"/>
              </a:rPr>
              <a:t>Popularyzacja zagrożeń ochrony przeciwpożarowej:</a:t>
            </a: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Trebuchet MS"/>
              </a:rPr>
              <a:t>Przeprowadzono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32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zajęcia, w których uczestniczyło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736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dzieci w ramach funkcjonowania Sali Edukacyjnej „Ognik”.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Trebuchet MS"/>
              </a:rPr>
              <a:t>Funkcjonariusze KP PSP w Zgorzelcu 3 krotnie prowadzili zajęcia dla dzieci w szkołach podstawowych w zakresie pierwszej pomocy.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Trebuchet MS"/>
              </a:rPr>
              <a:t>Przeprowadzono również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1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 prelekcję dla seniorów.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just">
              <a:spcBef>
                <a:spcPts val="600"/>
              </a:spcBef>
              <a:defRPr/>
            </a:pPr>
            <a:r>
              <a:rPr lang="pl-PL" dirty="0">
                <a:solidFill>
                  <a:srgbClr val="000000"/>
                </a:solidFill>
                <a:latin typeface="Trebuchet MS"/>
              </a:rPr>
              <a:t>Funkcjonariusze KP PSP w Zgorzelcu w roku 2024, </a:t>
            </a:r>
            <a:r>
              <a:rPr lang="pl-PL" b="1" dirty="0">
                <a:solidFill>
                  <a:srgbClr val="000000"/>
                </a:solidFill>
                <a:latin typeface="Trebuchet MS"/>
              </a:rPr>
              <a:t>6</a:t>
            </a:r>
            <a:r>
              <a:rPr lang="pl-PL" dirty="0">
                <a:solidFill>
                  <a:srgbClr val="000000"/>
                </a:solidFill>
                <a:latin typeface="Trebuchet MS"/>
              </a:rPr>
              <a:t>-krotnie prowadzili zajęcia z wykorzystaniem „Mobilnego Ognika” podczas różnych imprez organizowanych w plenerze.</a:t>
            </a: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  <a:p>
            <a:pPr algn="just">
              <a:spcBef>
                <a:spcPts val="600"/>
              </a:spcBef>
              <a:defRPr/>
            </a:pPr>
            <a:endParaRPr lang="pl-PL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697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0D54EB-776D-5FEB-2664-02209D0C05FB}"/>
              </a:ext>
            </a:extLst>
          </p:cNvPr>
          <p:cNvSpPr txBox="1"/>
          <p:nvPr/>
        </p:nvSpPr>
        <p:spPr>
          <a:xfrm>
            <a:off x="395536" y="548680"/>
            <a:ext cx="8640960" cy="231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W </a:t>
            </a:r>
            <a:r>
              <a:rPr lang="en-US" b="0" i="0" dirty="0" err="1">
                <a:effectLst/>
              </a:rPr>
              <a:t>dniach</a:t>
            </a:r>
            <a:r>
              <a:rPr lang="en-US" b="0" i="0" dirty="0">
                <a:effectLst/>
              </a:rPr>
              <a:t> 23-25 </a:t>
            </a:r>
            <a:r>
              <a:rPr lang="en-US" b="0" i="0" dirty="0" err="1">
                <a:effectLst/>
              </a:rPr>
              <a:t>sierpnia</a:t>
            </a:r>
            <a:r>
              <a:rPr lang="en-US" b="0" i="0" dirty="0">
                <a:effectLst/>
              </a:rPr>
              <a:t> br. w </a:t>
            </a:r>
            <a:r>
              <a:rPr lang="en-US" b="0" i="0" dirty="0" err="1">
                <a:effectLst/>
              </a:rPr>
              <a:t>Starym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Węglińcu</a:t>
            </a:r>
            <a:r>
              <a:rPr lang="en-US" b="0" i="0" dirty="0">
                <a:effectLst/>
              </a:rPr>
              <a:t> z </a:t>
            </a:r>
            <a:r>
              <a:rPr lang="en-US" b="0" i="0" dirty="0" err="1">
                <a:effectLst/>
              </a:rPr>
              <a:t>inicjatywy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Starosty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Zgorzeleckiego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zorganizowany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został</a:t>
            </a:r>
            <a:r>
              <a:rPr lang="en-US" b="0" i="0" dirty="0">
                <a:effectLst/>
              </a:rPr>
              <a:t> I </a:t>
            </a:r>
            <a:r>
              <a:rPr lang="en-US" b="0" i="0" dirty="0" err="1">
                <a:effectLst/>
              </a:rPr>
              <a:t>Powiatowy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Obóz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Młodzieżowych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Drużyn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Pożarniczych</a:t>
            </a:r>
            <a:r>
              <a:rPr lang="en-US" b="0" i="0" dirty="0">
                <a:effectLst/>
              </a:rPr>
              <a:t> z </a:t>
            </a:r>
            <a:r>
              <a:rPr lang="en-US" b="0" i="0" dirty="0" err="1">
                <a:effectLst/>
              </a:rPr>
              <a:t>terenu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powiatu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zgorzeleckiego</a:t>
            </a:r>
            <a:r>
              <a:rPr lang="en-US" b="0" i="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 err="1">
                <a:effectLst/>
              </a:rPr>
              <a:t>Wsparcie</a:t>
            </a:r>
            <a:r>
              <a:rPr lang="en-US" b="0" i="0" dirty="0">
                <a:effectLst/>
              </a:rPr>
              <a:t>, w </a:t>
            </a:r>
            <a:r>
              <a:rPr lang="en-US" b="0" i="0" dirty="0" err="1">
                <a:effectLst/>
              </a:rPr>
              <a:t>postaci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zaplecza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logistycznego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obozu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zapewniła</a:t>
            </a:r>
            <a:r>
              <a:rPr lang="en-US" b="0" i="0" dirty="0">
                <a:effectLst/>
              </a:rPr>
              <a:t> Komenda </a:t>
            </a:r>
            <a:r>
              <a:rPr lang="en-US" b="0" i="0" dirty="0" err="1">
                <a:effectLst/>
              </a:rPr>
              <a:t>Powiatowa</a:t>
            </a:r>
            <a:r>
              <a:rPr lang="en-US" b="0" i="0" dirty="0">
                <a:effectLst/>
              </a:rPr>
              <a:t> PSP w </a:t>
            </a:r>
            <a:r>
              <a:rPr lang="en-US" b="0" i="0" dirty="0" err="1">
                <a:effectLst/>
              </a:rPr>
              <a:t>Zgorzelcu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Funkcjonariusze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zgorzeleckiej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Komendy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uczestniczyli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także</a:t>
            </a:r>
            <a:r>
              <a:rPr lang="en-US" b="0" i="0" dirty="0">
                <a:effectLst/>
              </a:rPr>
              <a:t> w </a:t>
            </a:r>
            <a:r>
              <a:rPr lang="en-US" b="0" i="0" dirty="0" err="1">
                <a:effectLst/>
              </a:rPr>
              <a:t>ćwiczeniach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ewakuacyjnych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młodzieży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oraz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prowadzili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zajęcia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edukacyjne</a:t>
            </a:r>
            <a:r>
              <a:rPr lang="en-US" b="0" i="0" dirty="0">
                <a:effectLst/>
              </a:rPr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FC91B9-4C9C-6C30-83F2-F3D326A9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20" y="2492896"/>
            <a:ext cx="7020272" cy="39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675A480-7DEB-70BB-511C-256988FD7E65}"/>
              </a:ext>
            </a:extLst>
          </p:cNvPr>
          <p:cNvSpPr txBox="1"/>
          <p:nvPr/>
        </p:nvSpPr>
        <p:spPr>
          <a:xfrm>
            <a:off x="467544" y="548680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W ramach ogólnopolskiej kampanii „Kręci mnie bezpieczeństwo nad wodą”, jak również akcji „Bezpieczne Wakacje”, policjanci oraz strażacy prowadzili cykliczne kontrole kąpielisk.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708605-798E-0B18-C89E-95B7BD3A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24844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35138" y="258359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327713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D80142C-2B84-4178-931E-F906D1D654B3}"/>
              </a:ext>
            </a:extLst>
          </p:cNvPr>
          <p:cNvSpPr txBox="1"/>
          <p:nvPr/>
        </p:nvSpPr>
        <p:spPr>
          <a:xfrm>
            <a:off x="899592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Miasto Zgorzelec zajmuje powierzchnię 15,8 km</a:t>
            </a:r>
            <a:r>
              <a:rPr lang="pl-PL" baseline="30000" dirty="0"/>
              <a:t>2</a:t>
            </a:r>
            <a:r>
              <a:rPr lang="pl-PL" dirty="0"/>
              <a:t>, którą zamieszkuje 26 231 mieszkańców.</a:t>
            </a:r>
            <a:endParaRPr lang="pl-PL" baseline="30000" dirty="0"/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9879A716-1AA5-4BCF-8DE1-009BCDCD9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473337"/>
              </p:ext>
            </p:extLst>
          </p:nvPr>
        </p:nvGraphicFramePr>
        <p:xfrm>
          <a:off x="179512" y="978987"/>
          <a:ext cx="8712968" cy="554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04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751344"/>
            <a:ext cx="7848872" cy="365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	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	W Gminie Zgorzelec umiejscowione są 4 jednostki OSP z czego </a:t>
            </a:r>
            <a:br>
              <a:rPr lang="pl-PL" dirty="0"/>
            </a:br>
            <a:r>
              <a:rPr lang="pl-PL" dirty="0"/>
              <a:t>2 z nich  należą do Krajowego Systemu Ratowniczo – Gaśniczego i mogą być dysponowane na terenie całego kraju z uwagi na fakt, że wchodzą </a:t>
            </a:r>
            <a:br>
              <a:rPr lang="pl-PL" dirty="0"/>
            </a:br>
            <a:r>
              <a:rPr lang="pl-PL" dirty="0"/>
              <a:t>w skład Kompani Gaśniczej „Bolesławiec”, będącej częścią składową Wojewódzkiego Odwodu Operacyjnego.</a:t>
            </a:r>
          </a:p>
          <a:p>
            <a:pPr algn="just">
              <a:lnSpc>
                <a:spcPct val="150000"/>
              </a:lnSpc>
            </a:pPr>
            <a:endParaRPr lang="pl-PL" sz="1200" dirty="0"/>
          </a:p>
          <a:p>
            <a:pPr algn="just">
              <a:lnSpc>
                <a:spcPct val="150000"/>
              </a:lnSpc>
            </a:pPr>
            <a:r>
              <a:rPr lang="pl-PL" dirty="0"/>
              <a:t>	W 2024r. na terenie Powiatu Zgorzeleckiego odnotowano 2053 zdarzenia, z czego w Gminie Zgorzelec wystąpiło 294 zdarzenia.</a:t>
            </a:r>
          </a:p>
        </p:txBody>
      </p:sp>
    </p:spTree>
    <p:extLst>
      <p:ext uri="{BB962C8B-B14F-4D97-AF65-F5344CB8AC3E}">
        <p14:creationId xmlns:p14="http://schemas.microsoft.com/office/powerpoint/2010/main" val="271075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32696"/>
            <a:ext cx="8125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Ilość interwencji w latach 2022-2024 na terenie Gminy Zgorzelec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38127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2022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170325" y="6489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2024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338757" y="37524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2023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759811" y="38336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Suma: 296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338757" y="709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Suma: 294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14863" y="38336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Suma: 224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F09818B-95B1-4600-85C2-5342CFF41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358073"/>
              </p:ext>
            </p:extLst>
          </p:nvPr>
        </p:nvGraphicFramePr>
        <p:xfrm>
          <a:off x="1895872" y="836845"/>
          <a:ext cx="5352256" cy="291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A81B1633-583B-4DD2-82EB-1EC6D2FB8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026648"/>
              </p:ext>
            </p:extLst>
          </p:nvPr>
        </p:nvGraphicFramePr>
        <p:xfrm>
          <a:off x="4788024" y="3938345"/>
          <a:ext cx="4176464" cy="291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0828949-2977-4A44-BDBD-801DF5658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97143"/>
              </p:ext>
            </p:extLst>
          </p:nvPr>
        </p:nvGraphicFramePr>
        <p:xfrm>
          <a:off x="-1" y="3938345"/>
          <a:ext cx="4170326" cy="291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B45BE20-1601-44E4-B8E9-9BCE94012497}"/>
              </a:ext>
            </a:extLst>
          </p:cNvPr>
          <p:cNvSpPr txBox="1"/>
          <p:nvPr/>
        </p:nvSpPr>
        <p:spPr>
          <a:xfrm>
            <a:off x="6422312" y="1174359"/>
            <a:ext cx="20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wzrost w stosunku do 2023r. o 31%  </a:t>
            </a:r>
          </a:p>
        </p:txBody>
      </p:sp>
    </p:spTree>
    <p:extLst>
      <p:ext uri="{BB962C8B-B14F-4D97-AF65-F5344CB8AC3E}">
        <p14:creationId xmlns:p14="http://schemas.microsoft.com/office/powerpoint/2010/main" val="289661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9532" y="29608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  <a:cs typeface="Times New Roman" pitchFamily="18" charset="0"/>
              </a:rPr>
              <a:t>Ilości zdarzeń w 2024r. w rozbiciu na podział administracyjny 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323528" y="908719"/>
          <a:ext cx="8424936" cy="565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9F30259-3C00-4CDF-BD47-48DE8F52D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45298"/>
              </p:ext>
            </p:extLst>
          </p:nvPr>
        </p:nvGraphicFramePr>
        <p:xfrm>
          <a:off x="359532" y="548680"/>
          <a:ext cx="8424936" cy="57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68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16122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W Gminie Zgorzelec funkcjonują jednostki OSP:</a:t>
            </a:r>
          </a:p>
          <a:p>
            <a:pPr algn="just"/>
            <a:endParaRPr lang="pl-PL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Włączone do KSRG</a:t>
            </a:r>
          </a:p>
          <a:p>
            <a:pPr marL="342900" indent="-342900" algn="just">
              <a:buAutoNum type="alphaLcParenR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lphaLcParenR" startAt="2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Spoza KSRG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93418"/>
              </p:ext>
            </p:extLst>
          </p:nvPr>
        </p:nvGraphicFramePr>
        <p:xfrm>
          <a:off x="323528" y="4947801"/>
          <a:ext cx="842493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77">
                  <a:extLst>
                    <a:ext uri="{9D8B030D-6E8A-4147-A177-3AD203B41FA5}">
                      <a16:colId xmlns:a16="http://schemas.microsoft.com/office/drawing/2014/main" val="2174264670"/>
                    </a:ext>
                  </a:extLst>
                </a:gridCol>
                <a:gridCol w="351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545">
                <a:tc>
                  <a:txBody>
                    <a:bodyPr/>
                    <a:lstStyle/>
                    <a:p>
                      <a:r>
                        <a:rPr lang="pl-PL" sz="1600" dirty="0"/>
                        <a:t>Jednostka OSP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Członkowie JOT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Wyposażenie w pojazdy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Gronów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GLBM 0,2/0,4 Ford Transit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Dowódców –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KPP – 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95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Sławnikowice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GLBM 0,2/0,4 Ford Transit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Dowódców –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KPP – 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175012"/>
                  </a:ext>
                </a:extLst>
              </a:tr>
            </a:tbl>
          </a:graphicData>
        </a:graphic>
      </p:graphicFrame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E78F136-F7E5-434E-801E-379E0B0C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74085"/>
              </p:ext>
            </p:extLst>
          </p:nvPr>
        </p:nvGraphicFramePr>
        <p:xfrm>
          <a:off x="300158" y="1255809"/>
          <a:ext cx="8424936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358847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6683971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40039009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89319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Jednostka OSP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Członkowie JOT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Wyposażenie w pojazdy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336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Radomierzyce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1600" dirty="0"/>
                        <a:t>GBA 2,5/25 MAN</a:t>
                      </a:r>
                    </a:p>
                    <a:p>
                      <a:r>
                        <a:rPr lang="pl-PL" sz="1600" dirty="0"/>
                        <a:t>GLBM-</a:t>
                      </a:r>
                      <a:r>
                        <a:rPr lang="pl-PL" sz="1600" dirty="0" err="1"/>
                        <a:t>Rt</a:t>
                      </a:r>
                      <a:r>
                        <a:rPr lang="pl-PL" sz="1600" dirty="0"/>
                        <a:t> 0,1/0,4 Ford Transit + ponton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5723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Dowódców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KPP – 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2572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Trójca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1600" dirty="0"/>
                        <a:t>GBA 2,5/16 MAN</a:t>
                      </a:r>
                    </a:p>
                    <a:p>
                      <a:r>
                        <a:rPr lang="pl-PL" sz="1600" dirty="0"/>
                        <a:t>GCBA 5/32/4 SCANIA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+ Pompa wysokiej wydajności na przyczepie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044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Dowódców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KPP – 17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6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1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Ilość zdarzeń w poszczególnych gminach powiatu zgorzeleckiego  </a:t>
            </a:r>
            <a:br>
              <a:rPr lang="pl-PL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 udziałem jednostek OSP w 2024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36691" y="1340768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Zdarzeń w </a:t>
            </a:r>
          </a:p>
          <a:p>
            <a:r>
              <a:rPr lang="pl-PL" dirty="0"/>
              <a:t>Powiecie Zgorzeleckim - 840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6DDC1F6-C390-4DCE-8877-D54A2DA06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649763"/>
              </p:ext>
            </p:extLst>
          </p:nvPr>
        </p:nvGraphicFramePr>
        <p:xfrm>
          <a:off x="323528" y="1700808"/>
          <a:ext cx="8280920" cy="48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65E294C-1E46-4A64-8605-0F23BC12C2CC}"/>
              </a:ext>
            </a:extLst>
          </p:cNvPr>
          <p:cNvSpPr txBox="1"/>
          <p:nvPr/>
        </p:nvSpPr>
        <p:spPr>
          <a:xfrm>
            <a:off x="115429" y="137764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Na terenie Gminy Zgorzelec 108 wyjazdów jednostek własnych oraz 31 wyjazdów jednostek z innych gmin</a:t>
            </a:r>
          </a:p>
        </p:txBody>
      </p:sp>
    </p:spTree>
    <p:extLst>
      <p:ext uri="{BB962C8B-B14F-4D97-AF65-F5344CB8AC3E}">
        <p14:creationId xmlns:p14="http://schemas.microsoft.com/office/powerpoint/2010/main" val="149011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Ilość zdarzeń w Powiecie Zgorzeleckim z udziałem jednostek OSP z terenu Gminy Zgorzelec w 2024 r.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5723969-9E87-43A8-8615-FED8DED77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911207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923585"/>
              </p:ext>
            </p:extLst>
          </p:nvPr>
        </p:nvGraphicFramePr>
        <p:xfrm>
          <a:off x="4283968" y="2060848"/>
          <a:ext cx="4716016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5703</TotalTime>
  <Words>1747</Words>
  <Application>Microsoft Office PowerPoint</Application>
  <PresentationFormat>Pokaz na ekranie (4:3)</PresentationFormat>
  <Paragraphs>232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Segoe UI Historic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2024 r. Komenda Powiatowa PSP otrzymała dofinansowanie od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Jan Kowalski</cp:lastModifiedBy>
  <cp:revision>254</cp:revision>
  <cp:lastPrinted>2025-03-20T11:14:23Z</cp:lastPrinted>
  <dcterms:created xsi:type="dcterms:W3CDTF">2017-04-21T06:44:32Z</dcterms:created>
  <dcterms:modified xsi:type="dcterms:W3CDTF">2025-03-20T12:52:23Z</dcterms:modified>
</cp:coreProperties>
</file>