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8196E0-01A3-F06D-DE29-251A1562A25F}"/>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499D776-EED7-429C-457A-F571A64BA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CE4813B8-132D-6A75-FEBC-D29715B8AAC4}"/>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5" name="Symbol zastępczy stopki 4">
            <a:extLst>
              <a:ext uri="{FF2B5EF4-FFF2-40B4-BE49-F238E27FC236}">
                <a16:creationId xmlns:a16="http://schemas.microsoft.com/office/drawing/2014/main" id="{52E7F270-CE21-B4B0-950F-B28FEA966EB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0DFCE42-B082-558B-6E5B-1FB3B5127776}"/>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87440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A13182-E902-1704-12EF-0CA7B148AA9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2FEDBD8B-94A9-0FE3-F980-A8CCB794B61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D39E2C2-DBAE-5FFB-6B5D-81364AA8D6D2}"/>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5" name="Symbol zastępczy stopki 4">
            <a:extLst>
              <a:ext uri="{FF2B5EF4-FFF2-40B4-BE49-F238E27FC236}">
                <a16:creationId xmlns:a16="http://schemas.microsoft.com/office/drawing/2014/main" id="{C9E07DA2-824A-F099-7079-787F228C4AE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46E6479-CF9D-CDD3-20ED-02156C4864D3}"/>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03647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09E5479-20D0-A44A-DC16-D8547A80815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59FE392D-D915-9773-B017-579E7532DEA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612E26E-F2CA-5966-4BB2-D73F28A26EAE}"/>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5" name="Symbol zastępczy stopki 4">
            <a:extLst>
              <a:ext uri="{FF2B5EF4-FFF2-40B4-BE49-F238E27FC236}">
                <a16:creationId xmlns:a16="http://schemas.microsoft.com/office/drawing/2014/main" id="{16761491-C9A5-486F-64C7-5B2A373F9AA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51B657F-9DA4-A12B-E19B-EE264A291B19}"/>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36995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C384FC-7256-1ADE-2C4D-4BEA3B0F61F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A77DEEE-8B8C-56A3-2B29-900DE9DB405F}"/>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FDDD806-2415-8532-2962-5A70756F65A4}"/>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5" name="Symbol zastępczy stopki 4">
            <a:extLst>
              <a:ext uri="{FF2B5EF4-FFF2-40B4-BE49-F238E27FC236}">
                <a16:creationId xmlns:a16="http://schemas.microsoft.com/office/drawing/2014/main" id="{E2C1DB39-062D-4672-A99A-495CF728E5B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0565139-D58D-2B8B-DA8A-3A1012211052}"/>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65020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DE08D2-CE86-2FBA-6C2F-3D185E9F7925}"/>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766CCB7-CFFF-C452-8AAA-E4BFB01303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CADD2002-6A93-3977-E56D-87319D33853D}"/>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5" name="Symbol zastępczy stopki 4">
            <a:extLst>
              <a:ext uri="{FF2B5EF4-FFF2-40B4-BE49-F238E27FC236}">
                <a16:creationId xmlns:a16="http://schemas.microsoft.com/office/drawing/2014/main" id="{5C892321-4DB1-45E7-7F0D-2DBFE7CC6C6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4583278-8149-B103-3500-8A7E88BC676E}"/>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15228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3D7A2B-DC8A-5136-F2BA-67C28D35026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4E89B6B-2AD0-E262-8A68-A453B1BD0230}"/>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C3FC908A-C2D6-1FB0-501A-F62484239F1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9E26772-6034-0113-FF20-B3D6ADD54A59}"/>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6" name="Symbol zastępczy stopki 5">
            <a:extLst>
              <a:ext uri="{FF2B5EF4-FFF2-40B4-BE49-F238E27FC236}">
                <a16:creationId xmlns:a16="http://schemas.microsoft.com/office/drawing/2014/main" id="{2D2FBFDE-5742-D95C-91C0-34C84D3C142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0A33CB3-6961-99F3-7AC7-EBADA9F29E46}"/>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162083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3B1831-3CC0-0328-8D07-06BD1DFBC6F4}"/>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CC8AEB8-C03C-9D72-A30D-D9BECACCC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B0EECEF-DC30-E850-46B1-83BDF55D985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2C1AB226-73BC-9A25-73B0-807E99943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82534CEB-F719-DEDA-C068-D66385F26DCA}"/>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B4195AA-0168-FA05-F16A-299203FFC3DA}"/>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8" name="Symbol zastępczy stopki 7">
            <a:extLst>
              <a:ext uri="{FF2B5EF4-FFF2-40B4-BE49-F238E27FC236}">
                <a16:creationId xmlns:a16="http://schemas.microsoft.com/office/drawing/2014/main" id="{9C729428-98E8-18B3-9100-7E6E8B50E69A}"/>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861E153A-11EE-476D-FAB8-D770791AE41A}"/>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35033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525574-4491-8493-2515-53742C1795B2}"/>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EF0C1F0-E9B5-3489-5F62-1B87C9197D7C}"/>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4" name="Symbol zastępczy stopki 3">
            <a:extLst>
              <a:ext uri="{FF2B5EF4-FFF2-40B4-BE49-F238E27FC236}">
                <a16:creationId xmlns:a16="http://schemas.microsoft.com/office/drawing/2014/main" id="{6F672E4E-F392-4D64-6845-C88D17DC404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B29CBAB4-B2AD-6145-E18F-D7D9C4303B1F}"/>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80688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F72A27E-F54E-5F90-886E-07480514F21C}"/>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3" name="Symbol zastępczy stopki 2">
            <a:extLst>
              <a:ext uri="{FF2B5EF4-FFF2-40B4-BE49-F238E27FC236}">
                <a16:creationId xmlns:a16="http://schemas.microsoft.com/office/drawing/2014/main" id="{DF946D7F-4721-DB87-C2D8-7171DE7FCEAA}"/>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69FDB94F-76D4-C29D-B2CD-C9FF351A84B1}"/>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2787018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A8DECE-16B4-4B21-9C4B-F914294AD20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2524A560-69F9-9A15-3546-6EB75D0EA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CF54A4A-6EA3-7619-DAC2-D1A5D4A54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8CE0B71-B779-282A-FC99-BF6D32FEEBF5}"/>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6" name="Symbol zastępczy stopki 5">
            <a:extLst>
              <a:ext uri="{FF2B5EF4-FFF2-40B4-BE49-F238E27FC236}">
                <a16:creationId xmlns:a16="http://schemas.microsoft.com/office/drawing/2014/main" id="{21EA1D80-BE7C-DD05-E5D3-7A1E11D829B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42A1FE9-B52A-B3F2-8B78-B7569BF189C8}"/>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373691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15C87B-A541-465D-3059-DBF82BB29FE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E8C09445-C10C-20BA-32C3-6557605BE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72D71A2-3338-0D85-CB9E-65C29F700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219AF25-84C1-BA74-04CC-47E446321989}"/>
              </a:ext>
            </a:extLst>
          </p:cNvPr>
          <p:cNvSpPr>
            <a:spLocks noGrp="1"/>
          </p:cNvSpPr>
          <p:nvPr>
            <p:ph type="dt" sz="half" idx="10"/>
          </p:nvPr>
        </p:nvSpPr>
        <p:spPr/>
        <p:txBody>
          <a:bodyPr/>
          <a:lstStyle/>
          <a:p>
            <a:fld id="{143C1A86-5E22-48B3-9E7F-1EB9E05272C5}" type="datetimeFigureOut">
              <a:rPr lang="pl-PL" smtClean="0"/>
              <a:t>22.04.2025</a:t>
            </a:fld>
            <a:endParaRPr lang="pl-PL"/>
          </a:p>
        </p:txBody>
      </p:sp>
      <p:sp>
        <p:nvSpPr>
          <p:cNvPr id="6" name="Symbol zastępczy stopki 5">
            <a:extLst>
              <a:ext uri="{FF2B5EF4-FFF2-40B4-BE49-F238E27FC236}">
                <a16:creationId xmlns:a16="http://schemas.microsoft.com/office/drawing/2014/main" id="{F5D9487B-BE4C-61DD-1CDC-9A4F4B50383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3858352-57EF-03B5-4A58-097385A1AA48}"/>
              </a:ext>
            </a:extLst>
          </p:cNvPr>
          <p:cNvSpPr>
            <a:spLocks noGrp="1"/>
          </p:cNvSpPr>
          <p:nvPr>
            <p:ph type="sldNum" sz="quarter" idx="12"/>
          </p:nvPr>
        </p:nvSpPr>
        <p:spPr/>
        <p:txBody>
          <a:bodyPr/>
          <a:lstStyle/>
          <a:p>
            <a:fld id="{55B7C490-E205-42A9-95A5-E104BC193FF7}" type="slidenum">
              <a:rPr lang="pl-PL" smtClean="0"/>
              <a:t>‹#›</a:t>
            </a:fld>
            <a:endParaRPr lang="pl-PL"/>
          </a:p>
        </p:txBody>
      </p:sp>
    </p:spTree>
    <p:extLst>
      <p:ext uri="{BB962C8B-B14F-4D97-AF65-F5344CB8AC3E}">
        <p14:creationId xmlns:p14="http://schemas.microsoft.com/office/powerpoint/2010/main" val="250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2338C70-8D0C-7CD5-9BA7-707F5E841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BAC7EBE-EE95-278F-2F08-790E93CA7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51F203F-A7F8-8B5B-2E32-5A943BEDD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C1A86-5E22-48B3-9E7F-1EB9E05272C5}" type="datetimeFigureOut">
              <a:rPr lang="pl-PL" smtClean="0"/>
              <a:t>22.04.2025</a:t>
            </a:fld>
            <a:endParaRPr lang="pl-PL"/>
          </a:p>
        </p:txBody>
      </p:sp>
      <p:sp>
        <p:nvSpPr>
          <p:cNvPr id="5" name="Symbol zastępczy stopki 4">
            <a:extLst>
              <a:ext uri="{FF2B5EF4-FFF2-40B4-BE49-F238E27FC236}">
                <a16:creationId xmlns:a16="http://schemas.microsoft.com/office/drawing/2014/main" id="{D8831D02-F8EF-E33E-BE77-6E98A3BDF0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3E7AEC05-512E-09A9-9C21-843C80785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C490-E205-42A9-95A5-E104BC193FF7}" type="slidenum">
              <a:rPr lang="pl-PL" smtClean="0"/>
              <a:t>‹#›</a:t>
            </a:fld>
            <a:endParaRPr lang="pl-PL"/>
          </a:p>
        </p:txBody>
      </p:sp>
    </p:spTree>
    <p:extLst>
      <p:ext uri="{BB962C8B-B14F-4D97-AF65-F5344CB8AC3E}">
        <p14:creationId xmlns:p14="http://schemas.microsoft.com/office/powerpoint/2010/main" val="361059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4F55E0-6242-A787-8DD7-A7B37C089FCE}"/>
              </a:ext>
            </a:extLst>
          </p:cNvPr>
          <p:cNvSpPr>
            <a:spLocks noGrp="1"/>
          </p:cNvSpPr>
          <p:nvPr>
            <p:ph type="ctrTitle"/>
          </p:nvPr>
        </p:nvSpPr>
        <p:spPr>
          <a:xfrm>
            <a:off x="1524000" y="1122363"/>
            <a:ext cx="9144000" cy="1773237"/>
          </a:xfrm>
        </p:spPr>
        <p:txBody>
          <a:bodyPr/>
          <a:lstStyle/>
          <a:p>
            <a:r>
              <a:rPr lang="pl-PL" b="1" dirty="0">
                <a:latin typeface="Berlin Sans FB Demi" panose="020E0802020502020306" pitchFamily="34" charset="0"/>
              </a:rPr>
              <a:t>Raport o stanie dróg 2024/2025</a:t>
            </a:r>
          </a:p>
        </p:txBody>
      </p:sp>
      <p:pic>
        <p:nvPicPr>
          <p:cNvPr id="5" name="Obraz 4">
            <a:extLst>
              <a:ext uri="{FF2B5EF4-FFF2-40B4-BE49-F238E27FC236}">
                <a16:creationId xmlns:a16="http://schemas.microsoft.com/office/drawing/2014/main" id="{7CB78AEB-0E9F-4CA6-886A-BB56846C0911}"/>
              </a:ext>
            </a:extLst>
          </p:cNvPr>
          <p:cNvPicPr>
            <a:picLocks noChangeAspect="1"/>
          </p:cNvPicPr>
          <p:nvPr/>
        </p:nvPicPr>
        <p:blipFill>
          <a:blip r:embed="rId2"/>
          <a:stretch>
            <a:fillRect/>
          </a:stretch>
        </p:blipFill>
        <p:spPr>
          <a:xfrm>
            <a:off x="1524000" y="3299012"/>
            <a:ext cx="3860800" cy="2895600"/>
          </a:xfrm>
          <a:prstGeom prst="rect">
            <a:avLst/>
          </a:prstGeom>
        </p:spPr>
      </p:pic>
      <p:sp>
        <p:nvSpPr>
          <p:cNvPr id="6" name="Strzałka: w prawo 5">
            <a:extLst>
              <a:ext uri="{FF2B5EF4-FFF2-40B4-BE49-F238E27FC236}">
                <a16:creationId xmlns:a16="http://schemas.microsoft.com/office/drawing/2014/main" id="{C26EA588-1645-AF88-E00E-7F21F440735F}"/>
              </a:ext>
            </a:extLst>
          </p:cNvPr>
          <p:cNvSpPr/>
          <p:nvPr/>
        </p:nvSpPr>
        <p:spPr>
          <a:xfrm>
            <a:off x="5450541" y="4316506"/>
            <a:ext cx="1562849" cy="860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9B5B11A4-973B-EF49-B356-E0EA6CD54026}"/>
              </a:ext>
            </a:extLst>
          </p:cNvPr>
          <p:cNvPicPr>
            <a:picLocks noChangeAspect="1"/>
          </p:cNvPicPr>
          <p:nvPr/>
        </p:nvPicPr>
        <p:blipFill>
          <a:blip r:embed="rId3"/>
          <a:stretch>
            <a:fillRect/>
          </a:stretch>
        </p:blipFill>
        <p:spPr>
          <a:xfrm>
            <a:off x="7046259" y="3299012"/>
            <a:ext cx="3860800" cy="2895600"/>
          </a:xfrm>
          <a:prstGeom prst="rect">
            <a:avLst/>
          </a:prstGeom>
        </p:spPr>
      </p:pic>
    </p:spTree>
    <p:extLst>
      <p:ext uri="{BB962C8B-B14F-4D97-AF65-F5344CB8AC3E}">
        <p14:creationId xmlns:p14="http://schemas.microsoft.com/office/powerpoint/2010/main" val="211155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BBD342-77AF-EFEA-8926-AD446F56A6DF}"/>
              </a:ext>
            </a:extLst>
          </p:cNvPr>
          <p:cNvSpPr>
            <a:spLocks noGrp="1"/>
          </p:cNvSpPr>
          <p:nvPr>
            <p:ph type="title"/>
          </p:nvPr>
        </p:nvSpPr>
        <p:spPr/>
        <p:txBody>
          <a:bodyPr/>
          <a:lstStyle/>
          <a:p>
            <a:pPr algn="ctr"/>
            <a:r>
              <a:rPr lang="pl-PL" b="1" i="1" dirty="0">
                <a:latin typeface="Arial Black" panose="020B0A04020102020204" pitchFamily="34" charset="0"/>
              </a:rPr>
              <a:t>Przeglądy stanu dróg</a:t>
            </a:r>
          </a:p>
        </p:txBody>
      </p:sp>
      <p:sp>
        <p:nvSpPr>
          <p:cNvPr id="3" name="Symbol zastępczy zawartości 2">
            <a:extLst>
              <a:ext uri="{FF2B5EF4-FFF2-40B4-BE49-F238E27FC236}">
                <a16:creationId xmlns:a16="http://schemas.microsoft.com/office/drawing/2014/main" id="{68628404-0F47-860A-D396-ABC5CA90E161}"/>
              </a:ext>
            </a:extLst>
          </p:cNvPr>
          <p:cNvSpPr>
            <a:spLocks noGrp="1"/>
          </p:cNvSpPr>
          <p:nvPr>
            <p:ph idx="1"/>
          </p:nvPr>
        </p:nvSpPr>
        <p:spPr>
          <a:xfrm>
            <a:off x="4316361" y="1604324"/>
            <a:ext cx="7177549" cy="1325563"/>
          </a:xfrm>
        </p:spPr>
        <p:txBody>
          <a:bodyPr>
            <a:normAutofit/>
          </a:bodyPr>
          <a:lstStyle/>
          <a:p>
            <a:pPr marL="0" indent="0">
              <a:buNone/>
            </a:pPr>
            <a:r>
              <a:rPr lang="pl-PL" sz="2000" b="1" i="1" dirty="0"/>
              <a:t>Prawo budowlane określa nam okresowe przeglądy dróg publicznych, mostów i przepustów. Tego typu przeglądy zlecane są firmie zewnętrznej i na ich podstawie określane są potrzeby generalnych remontów obiektów drogowych. W 2024 r. mieliśmy:  </a:t>
            </a:r>
          </a:p>
        </p:txBody>
      </p:sp>
      <p:pic>
        <p:nvPicPr>
          <p:cNvPr id="5" name="Obraz 4">
            <a:extLst>
              <a:ext uri="{FF2B5EF4-FFF2-40B4-BE49-F238E27FC236}">
                <a16:creationId xmlns:a16="http://schemas.microsoft.com/office/drawing/2014/main" id="{A92E2973-A187-A5C8-E4E4-3A2B20B8A979}"/>
              </a:ext>
            </a:extLst>
          </p:cNvPr>
          <p:cNvPicPr>
            <a:picLocks noChangeAspect="1"/>
          </p:cNvPicPr>
          <p:nvPr/>
        </p:nvPicPr>
        <p:blipFill>
          <a:blip r:embed="rId2"/>
          <a:stretch>
            <a:fillRect/>
          </a:stretch>
        </p:blipFill>
        <p:spPr>
          <a:xfrm>
            <a:off x="438134" y="1604325"/>
            <a:ext cx="3694967" cy="3649350"/>
          </a:xfrm>
          <a:prstGeom prst="rect">
            <a:avLst/>
          </a:prstGeom>
        </p:spPr>
      </p:pic>
      <p:pic>
        <p:nvPicPr>
          <p:cNvPr id="7" name="Obraz 6">
            <a:extLst>
              <a:ext uri="{FF2B5EF4-FFF2-40B4-BE49-F238E27FC236}">
                <a16:creationId xmlns:a16="http://schemas.microsoft.com/office/drawing/2014/main" id="{03EC42D8-3C68-0F73-C71B-7E3163E08C55}"/>
              </a:ext>
            </a:extLst>
          </p:cNvPr>
          <p:cNvPicPr>
            <a:picLocks noChangeAspect="1"/>
          </p:cNvPicPr>
          <p:nvPr/>
        </p:nvPicPr>
        <p:blipFill>
          <a:blip r:embed="rId3"/>
          <a:stretch>
            <a:fillRect/>
          </a:stretch>
        </p:blipFill>
        <p:spPr>
          <a:xfrm>
            <a:off x="4215954" y="2929887"/>
            <a:ext cx="7830643" cy="1390844"/>
          </a:xfrm>
          <a:prstGeom prst="rect">
            <a:avLst/>
          </a:prstGeom>
        </p:spPr>
      </p:pic>
      <p:pic>
        <p:nvPicPr>
          <p:cNvPr id="11" name="Obraz 10">
            <a:extLst>
              <a:ext uri="{FF2B5EF4-FFF2-40B4-BE49-F238E27FC236}">
                <a16:creationId xmlns:a16="http://schemas.microsoft.com/office/drawing/2014/main" id="{823C01B0-00BA-FF4F-1792-F01BDEBB67D2}"/>
              </a:ext>
            </a:extLst>
          </p:cNvPr>
          <p:cNvPicPr>
            <a:picLocks noChangeAspect="1"/>
          </p:cNvPicPr>
          <p:nvPr/>
        </p:nvPicPr>
        <p:blipFill>
          <a:blip r:embed="rId4"/>
          <a:stretch>
            <a:fillRect/>
          </a:stretch>
        </p:blipFill>
        <p:spPr>
          <a:xfrm>
            <a:off x="6774222" y="4446542"/>
            <a:ext cx="2569357" cy="2226776"/>
          </a:xfrm>
          <a:prstGeom prst="rect">
            <a:avLst/>
          </a:prstGeom>
        </p:spPr>
      </p:pic>
    </p:spTree>
    <p:extLst>
      <p:ext uri="{BB962C8B-B14F-4D97-AF65-F5344CB8AC3E}">
        <p14:creationId xmlns:p14="http://schemas.microsoft.com/office/powerpoint/2010/main" val="277078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BBD342-77AF-EFEA-8926-AD446F56A6DF}"/>
              </a:ext>
            </a:extLst>
          </p:cNvPr>
          <p:cNvSpPr>
            <a:spLocks noGrp="1"/>
          </p:cNvSpPr>
          <p:nvPr>
            <p:ph type="title"/>
          </p:nvPr>
        </p:nvSpPr>
        <p:spPr>
          <a:xfrm>
            <a:off x="838200" y="365125"/>
            <a:ext cx="10515600" cy="1078193"/>
          </a:xfrm>
        </p:spPr>
        <p:txBody>
          <a:bodyPr/>
          <a:lstStyle/>
          <a:p>
            <a:pPr algn="ctr"/>
            <a:r>
              <a:rPr lang="pl-PL" b="1" i="1" dirty="0">
                <a:latin typeface="Arial Black" panose="020B0A04020102020204" pitchFamily="34" charset="0"/>
              </a:rPr>
              <a:t>Przeglądy stanu dróg</a:t>
            </a:r>
          </a:p>
        </p:txBody>
      </p:sp>
      <p:sp>
        <p:nvSpPr>
          <p:cNvPr id="3" name="Symbol zastępczy zawartości 2">
            <a:extLst>
              <a:ext uri="{FF2B5EF4-FFF2-40B4-BE49-F238E27FC236}">
                <a16:creationId xmlns:a16="http://schemas.microsoft.com/office/drawing/2014/main" id="{68628404-0F47-860A-D396-ABC5CA90E161}"/>
              </a:ext>
            </a:extLst>
          </p:cNvPr>
          <p:cNvSpPr>
            <a:spLocks noGrp="1"/>
          </p:cNvSpPr>
          <p:nvPr>
            <p:ph idx="1"/>
          </p:nvPr>
        </p:nvSpPr>
        <p:spPr>
          <a:xfrm>
            <a:off x="672353" y="1604324"/>
            <a:ext cx="10821557" cy="2824241"/>
          </a:xfrm>
        </p:spPr>
        <p:txBody>
          <a:bodyPr>
            <a:normAutofit lnSpcReduction="10000"/>
          </a:bodyPr>
          <a:lstStyle/>
          <a:p>
            <a:pPr marL="0" indent="0">
              <a:buNone/>
            </a:pPr>
            <a:r>
              <a:rPr lang="pl-PL" sz="2000" b="1" i="1" dirty="0"/>
              <a:t>Jeśli chodzi o obiekty mostowe oraz przepusty w 2024 r. obiektów do remontu zostało wskazanych, a wynikłych przede wszystkim z powodzi która nas nawiedziła końcem 2024 r. Obiekty wskazane to:</a:t>
            </a:r>
          </a:p>
          <a:p>
            <a:pPr marL="457200" indent="-457200">
              <a:buAutoNum type="arabicPeriod"/>
            </a:pPr>
            <a:r>
              <a:rPr lang="pl-PL" sz="2000" b="1" i="1" dirty="0"/>
              <a:t>Most na drodze publicznej nr 109134D w Jędrzychowicach,</a:t>
            </a:r>
          </a:p>
          <a:p>
            <a:pPr marL="457200" indent="-457200">
              <a:buAutoNum type="arabicPeriod"/>
            </a:pPr>
            <a:r>
              <a:rPr lang="pl-PL" sz="2000" b="1" i="1" dirty="0"/>
              <a:t>Przepust na drodze publicznej w 109116D w Gronowie,</a:t>
            </a:r>
          </a:p>
          <a:p>
            <a:pPr marL="457200" indent="-457200">
              <a:buAutoNum type="arabicPeriod"/>
            </a:pPr>
            <a:r>
              <a:rPr lang="pl-PL" sz="2000" b="1" i="1" dirty="0"/>
              <a:t>Most na drodze publicznej 109182D w Tylicach,</a:t>
            </a:r>
          </a:p>
          <a:p>
            <a:pPr marL="457200" indent="-457200">
              <a:buAutoNum type="arabicPeriod"/>
            </a:pPr>
            <a:r>
              <a:rPr lang="pl-PL" sz="2000" b="1" i="1" dirty="0"/>
              <a:t>Most na drodze publicznej, byłej drodze powiatowej, w Kunowie,</a:t>
            </a:r>
          </a:p>
          <a:p>
            <a:pPr marL="457200" indent="-457200">
              <a:buAutoNum type="arabicPeriod"/>
            </a:pPr>
            <a:r>
              <a:rPr lang="pl-PL" sz="2000" b="1" i="1" dirty="0"/>
              <a:t>Przepust na drodze wewnętrznej N42 w Trójcy,</a:t>
            </a:r>
          </a:p>
          <a:p>
            <a:pPr marL="457200" indent="-457200">
              <a:buAutoNum type="arabicPeriod"/>
            </a:pPr>
            <a:r>
              <a:rPr lang="pl-PL" sz="2000" b="1" i="1" dirty="0"/>
              <a:t>Most na drodze publicznej 109193D w </a:t>
            </a:r>
            <a:r>
              <a:rPr lang="pl-PL" sz="2000" b="1" i="1" dirty="0" err="1"/>
              <a:t>Białogórzu</a:t>
            </a:r>
            <a:r>
              <a:rPr lang="pl-PL" sz="2000" b="1" i="1" dirty="0"/>
              <a:t>.</a:t>
            </a:r>
          </a:p>
        </p:txBody>
      </p:sp>
      <p:pic>
        <p:nvPicPr>
          <p:cNvPr id="6" name="Obraz 5">
            <a:extLst>
              <a:ext uri="{FF2B5EF4-FFF2-40B4-BE49-F238E27FC236}">
                <a16:creationId xmlns:a16="http://schemas.microsoft.com/office/drawing/2014/main" id="{E6100D83-2521-7F39-F6F5-257A75E92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82" y="4522523"/>
            <a:ext cx="1603690" cy="2138253"/>
          </a:xfrm>
          <a:prstGeom prst="rect">
            <a:avLst/>
          </a:prstGeom>
        </p:spPr>
      </p:pic>
      <p:pic>
        <p:nvPicPr>
          <p:cNvPr id="9" name="Obraz 8">
            <a:extLst>
              <a:ext uri="{FF2B5EF4-FFF2-40B4-BE49-F238E27FC236}">
                <a16:creationId xmlns:a16="http://schemas.microsoft.com/office/drawing/2014/main" id="{73548C19-D1F4-C4BC-2E67-480331F66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353" y="4505208"/>
            <a:ext cx="1616676" cy="2155568"/>
          </a:xfrm>
          <a:prstGeom prst="rect">
            <a:avLst/>
          </a:prstGeom>
        </p:spPr>
      </p:pic>
      <p:sp>
        <p:nvSpPr>
          <p:cNvPr id="10" name="pole tekstowe 9">
            <a:extLst>
              <a:ext uri="{FF2B5EF4-FFF2-40B4-BE49-F238E27FC236}">
                <a16:creationId xmlns:a16="http://schemas.microsoft.com/office/drawing/2014/main" id="{27CC3634-D983-22FB-B535-0C761E988EF3}"/>
              </a:ext>
            </a:extLst>
          </p:cNvPr>
          <p:cNvSpPr txBox="1"/>
          <p:nvPr/>
        </p:nvSpPr>
        <p:spPr>
          <a:xfrm>
            <a:off x="4706471" y="5342964"/>
            <a:ext cx="5033814" cy="369332"/>
          </a:xfrm>
          <a:prstGeom prst="rect">
            <a:avLst/>
          </a:prstGeom>
          <a:noFill/>
        </p:spPr>
        <p:txBody>
          <a:bodyPr wrap="none" rtlCol="0">
            <a:spAutoFit/>
          </a:bodyPr>
          <a:lstStyle/>
          <a:p>
            <a:r>
              <a:rPr lang="pl-PL" i="1" dirty="0">
                <a:effectLst>
                  <a:outerShdw blurRad="38100" dist="38100" dir="2700000" algn="tl">
                    <a:srgbClr val="000000">
                      <a:alpha val="43137"/>
                    </a:srgbClr>
                  </a:outerShdw>
                </a:effectLst>
              </a:rPr>
              <a:t>Przykładowe uszkodzenia mostu w Jędrzychowicach</a:t>
            </a:r>
          </a:p>
        </p:txBody>
      </p:sp>
    </p:spTree>
    <p:extLst>
      <p:ext uri="{BB962C8B-B14F-4D97-AF65-F5344CB8AC3E}">
        <p14:creationId xmlns:p14="http://schemas.microsoft.com/office/powerpoint/2010/main" val="2746825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035E9E-EF77-DF18-3A51-DB6E9C3C4827}"/>
              </a:ext>
            </a:extLst>
          </p:cNvPr>
          <p:cNvSpPr>
            <a:spLocks noGrp="1"/>
          </p:cNvSpPr>
          <p:nvPr>
            <p:ph type="title"/>
          </p:nvPr>
        </p:nvSpPr>
        <p:spPr>
          <a:xfrm>
            <a:off x="838200" y="365126"/>
            <a:ext cx="10515600" cy="1123016"/>
          </a:xfrm>
        </p:spPr>
        <p:txBody>
          <a:bodyPr/>
          <a:lstStyle/>
          <a:p>
            <a:pPr algn="ctr"/>
            <a:r>
              <a:rPr lang="pl-PL" b="1" i="1" dirty="0">
                <a:latin typeface="Arial Black" panose="020B0A04020102020204" pitchFamily="34" charset="0"/>
              </a:rPr>
              <a:t>Prace remontowe</a:t>
            </a:r>
            <a:endParaRPr lang="pl-PL" dirty="0"/>
          </a:p>
        </p:txBody>
      </p:sp>
      <p:sp>
        <p:nvSpPr>
          <p:cNvPr id="3" name="Symbol zastępczy zawartości 2">
            <a:extLst>
              <a:ext uri="{FF2B5EF4-FFF2-40B4-BE49-F238E27FC236}">
                <a16:creationId xmlns:a16="http://schemas.microsoft.com/office/drawing/2014/main" id="{AF70EDDF-38FB-BD12-2A32-75C20F1C1205}"/>
              </a:ext>
            </a:extLst>
          </p:cNvPr>
          <p:cNvSpPr>
            <a:spLocks noGrp="1"/>
          </p:cNvSpPr>
          <p:nvPr>
            <p:ph idx="1"/>
          </p:nvPr>
        </p:nvSpPr>
        <p:spPr/>
        <p:txBody>
          <a:bodyPr>
            <a:normAutofit lnSpcReduction="10000"/>
          </a:bodyPr>
          <a:lstStyle/>
          <a:p>
            <a:pPr marL="0" indent="0" algn="just">
              <a:buNone/>
            </a:pPr>
            <a:r>
              <a:rPr lang="pl-PL" sz="2000" i="1" dirty="0"/>
              <a:t>	Mimo corocznym okresowym kontrolą stanu infrastruktury drogowej, po zakończeniu zimowego utrzymania dróg przeprowadzane są oględziny infrastruktury przez pracowników Wydziału Inwestycji i Drogownictwa. Oględzinom podlega zarówno nawierzchnia jak i otoczenie dróg. Wskazywane są miejsca gdzie konieczna jest przycinka drzew i krzewów, uzupełnienie ubytków asfaltu, oczyszczenie poboczy czy też ich uzupełnienie itp.</a:t>
            </a:r>
          </a:p>
          <a:p>
            <a:pPr marL="0" indent="0">
              <a:buNone/>
            </a:pPr>
            <a:r>
              <a:rPr lang="pl-PL" sz="2000" i="1" dirty="0"/>
              <a:t> 	Kompleksowa przycinka prowadzona jest od dwóch lat i na tą chwilę mamy usunięte prawie 100% gałęzi i drzew wchodzących w światło drogi. Wycinka była już prowadzona w miejscowościach: </a:t>
            </a:r>
            <a:r>
              <a:rPr lang="pl-PL" sz="2000" b="1" i="1" dirty="0"/>
              <a:t>Gronów, Sławnikowice, Białogórze, Gozdanin </a:t>
            </a:r>
            <a:r>
              <a:rPr lang="pl-PL" sz="2000" i="1" dirty="0"/>
              <a:t>oraz </a:t>
            </a:r>
            <a:r>
              <a:rPr lang="pl-PL" sz="2000" b="1" i="1" dirty="0"/>
              <a:t>Trójca</a:t>
            </a:r>
            <a:r>
              <a:rPr lang="pl-PL" sz="2000" i="1" dirty="0"/>
              <a:t>. Pozostały jeszcze prace w </a:t>
            </a:r>
            <a:r>
              <a:rPr lang="pl-PL" sz="2000" b="1" i="1" dirty="0"/>
              <a:t>Ręczynie, Radomierzycach, Kunowie</a:t>
            </a:r>
            <a:r>
              <a:rPr lang="pl-PL" sz="2000" i="1" dirty="0"/>
              <a:t> oraz </a:t>
            </a:r>
            <a:r>
              <a:rPr lang="pl-PL" sz="2000" b="1" i="1" dirty="0"/>
              <a:t>Tylicach</a:t>
            </a:r>
            <a:r>
              <a:rPr lang="pl-PL" sz="2000" i="1" dirty="0"/>
              <a:t>.</a:t>
            </a:r>
          </a:p>
          <a:p>
            <a:pPr marL="0" indent="0">
              <a:buNone/>
            </a:pPr>
            <a:r>
              <a:rPr lang="pl-PL" sz="2000" i="1" dirty="0"/>
              <a:t>	Największe nakłady jak co roku związane są z uzupełnianiem ubytków w nawierzchniach asfaltowych na terenie gminy. Mamy i miejscowości gdzie tych ubytków praktycznie nie ma, i są miejscowości gdzie przekraczamy 100 m2 nawierzchni odtworzonych. Prace uzupełniające zostały wykonane w miejscowościach: </a:t>
            </a:r>
            <a:r>
              <a:rPr lang="pl-PL" sz="2000" b="1" i="1" dirty="0"/>
              <a:t>Jędrzychowice, Łagów, Trójca, Białogórze, Żarska Wieś, Gronów </a:t>
            </a:r>
            <a:r>
              <a:rPr lang="pl-PL" sz="2000" i="1" dirty="0"/>
              <a:t>oraz </a:t>
            </a:r>
            <a:r>
              <a:rPr lang="pl-PL" sz="2000" b="1" i="1" dirty="0"/>
              <a:t>Sławnikowice</a:t>
            </a:r>
            <a:r>
              <a:rPr lang="pl-PL" sz="2000" i="1" dirty="0"/>
              <a:t> (nie ma jeszcze odbioru tych prac). W tej chwili wykonawca rozpoczyna prace w </a:t>
            </a:r>
            <a:r>
              <a:rPr lang="pl-PL" sz="2000" b="1" i="1" dirty="0"/>
              <a:t>Ręczynie, Łomnicy, Radomierzycach</a:t>
            </a:r>
            <a:r>
              <a:rPr lang="pl-PL" sz="2000" i="1" dirty="0"/>
              <a:t>.</a:t>
            </a:r>
          </a:p>
        </p:txBody>
      </p:sp>
    </p:spTree>
    <p:extLst>
      <p:ext uri="{BB962C8B-B14F-4D97-AF65-F5344CB8AC3E}">
        <p14:creationId xmlns:p14="http://schemas.microsoft.com/office/powerpoint/2010/main" val="258228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035E9E-EF77-DF18-3A51-DB6E9C3C4827}"/>
              </a:ext>
            </a:extLst>
          </p:cNvPr>
          <p:cNvSpPr>
            <a:spLocks noGrp="1"/>
          </p:cNvSpPr>
          <p:nvPr>
            <p:ph type="title"/>
          </p:nvPr>
        </p:nvSpPr>
        <p:spPr>
          <a:xfrm>
            <a:off x="838200" y="365126"/>
            <a:ext cx="10515600" cy="1123016"/>
          </a:xfrm>
        </p:spPr>
        <p:txBody>
          <a:bodyPr/>
          <a:lstStyle/>
          <a:p>
            <a:pPr algn="ctr"/>
            <a:r>
              <a:rPr lang="pl-PL" b="1" i="1" dirty="0">
                <a:latin typeface="Arial Black" panose="020B0A04020102020204" pitchFamily="34" charset="0"/>
              </a:rPr>
              <a:t>Prace remontowe</a:t>
            </a:r>
            <a:endParaRPr lang="pl-PL" dirty="0"/>
          </a:p>
        </p:txBody>
      </p:sp>
      <p:sp>
        <p:nvSpPr>
          <p:cNvPr id="3" name="Symbol zastępczy zawartości 2">
            <a:extLst>
              <a:ext uri="{FF2B5EF4-FFF2-40B4-BE49-F238E27FC236}">
                <a16:creationId xmlns:a16="http://schemas.microsoft.com/office/drawing/2014/main" id="{AF70EDDF-38FB-BD12-2A32-75C20F1C1205}"/>
              </a:ext>
            </a:extLst>
          </p:cNvPr>
          <p:cNvSpPr>
            <a:spLocks noGrp="1"/>
          </p:cNvSpPr>
          <p:nvPr>
            <p:ph idx="1"/>
          </p:nvPr>
        </p:nvSpPr>
        <p:spPr/>
        <p:txBody>
          <a:bodyPr>
            <a:normAutofit/>
          </a:bodyPr>
          <a:lstStyle/>
          <a:p>
            <a:pPr marL="0" indent="0" algn="just">
              <a:buNone/>
            </a:pPr>
            <a:r>
              <a:rPr lang="pl-PL" sz="2000" i="1" dirty="0"/>
              <a:t>	Pamiętamy również o obiektach mostowych i przepustach tak więc na przełomie roku 2024/2025 wykonane zostały naprawy czterech przepustów drogowy w Jerzmankach. Już w tym roku wymieniono barierki drogowe przy przepuście na drodze publicznej 109151D w Łagowie, wykonano naprawę przepustu w </a:t>
            </a:r>
            <a:r>
              <a:rPr lang="pl-PL" sz="2000" i="1" dirty="0" err="1"/>
              <a:t>Białogórzu</a:t>
            </a:r>
            <a:r>
              <a:rPr lang="pl-PL" sz="2000" i="1" dirty="0"/>
              <a:t> droga publiczna nr 109193D.</a:t>
            </a:r>
          </a:p>
          <a:p>
            <a:pPr marL="0" indent="0" algn="just">
              <a:buNone/>
            </a:pPr>
            <a:r>
              <a:rPr lang="pl-PL" sz="2000" i="1" dirty="0"/>
              <a:t>	Na bieżąco uzupełniane jest również oznakowanie drogowe, wydawany jest również kamień do utwardzania dróg gminnych mieszkańcom.</a:t>
            </a:r>
          </a:p>
          <a:p>
            <a:pPr marL="0" indent="0" algn="just">
              <a:buNone/>
            </a:pPr>
            <a:r>
              <a:rPr lang="pl-PL" sz="2000" i="1" u="sng" dirty="0"/>
              <a:t>Na dzień dzisiejszy zlecono roboty eksploatacyjne na kwotę:</a:t>
            </a:r>
          </a:p>
          <a:p>
            <a:pPr algn="just"/>
            <a:r>
              <a:rPr lang="pl-PL" sz="2000" i="1" dirty="0"/>
              <a:t>Bieżące utrzymanie dróg – 280 tyś zł (Tylice objazd 49 tyś zł),</a:t>
            </a:r>
          </a:p>
          <a:p>
            <a:pPr algn="just"/>
            <a:r>
              <a:rPr lang="pl-PL" sz="2000" i="1" dirty="0"/>
              <a:t>Wydane kruszywo – 14 tyś zł (ponad 800 ton),</a:t>
            </a:r>
          </a:p>
          <a:p>
            <a:pPr algn="just"/>
            <a:r>
              <a:rPr lang="pl-PL" sz="2000" i="1" dirty="0"/>
              <a:t>Transport kruszywa – 12,5 tyś zł,</a:t>
            </a:r>
          </a:p>
          <a:p>
            <a:pPr algn="just"/>
            <a:r>
              <a:rPr lang="pl-PL" sz="2000" i="1" dirty="0"/>
              <a:t>Oznakowanie – 18 tyś zł.</a:t>
            </a:r>
          </a:p>
          <a:p>
            <a:pPr algn="just"/>
            <a:endParaRPr lang="pl-PL" sz="2000" i="1" dirty="0"/>
          </a:p>
        </p:txBody>
      </p:sp>
    </p:spTree>
    <p:extLst>
      <p:ext uri="{BB962C8B-B14F-4D97-AF65-F5344CB8AC3E}">
        <p14:creationId xmlns:p14="http://schemas.microsoft.com/office/powerpoint/2010/main" val="237860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035E9E-EF77-DF18-3A51-DB6E9C3C4827}"/>
              </a:ext>
            </a:extLst>
          </p:cNvPr>
          <p:cNvSpPr>
            <a:spLocks noGrp="1"/>
          </p:cNvSpPr>
          <p:nvPr>
            <p:ph type="title"/>
          </p:nvPr>
        </p:nvSpPr>
        <p:spPr>
          <a:xfrm>
            <a:off x="838200" y="365126"/>
            <a:ext cx="10515600" cy="1123016"/>
          </a:xfrm>
        </p:spPr>
        <p:txBody>
          <a:bodyPr/>
          <a:lstStyle/>
          <a:p>
            <a:pPr algn="ctr"/>
            <a:r>
              <a:rPr lang="pl-PL" b="1" i="1" dirty="0">
                <a:latin typeface="Arial Black" panose="020B0A04020102020204" pitchFamily="34" charset="0"/>
              </a:rPr>
              <a:t>Prace remontowe</a:t>
            </a:r>
            <a:endParaRPr lang="pl-PL" dirty="0"/>
          </a:p>
        </p:txBody>
      </p:sp>
      <p:sp>
        <p:nvSpPr>
          <p:cNvPr id="3" name="Symbol zastępczy zawartości 2">
            <a:extLst>
              <a:ext uri="{FF2B5EF4-FFF2-40B4-BE49-F238E27FC236}">
                <a16:creationId xmlns:a16="http://schemas.microsoft.com/office/drawing/2014/main" id="{AF70EDDF-38FB-BD12-2A32-75C20F1C1205}"/>
              </a:ext>
            </a:extLst>
          </p:cNvPr>
          <p:cNvSpPr>
            <a:spLocks noGrp="1"/>
          </p:cNvSpPr>
          <p:nvPr>
            <p:ph idx="1"/>
          </p:nvPr>
        </p:nvSpPr>
        <p:spPr/>
        <p:txBody>
          <a:bodyPr>
            <a:normAutofit/>
          </a:bodyPr>
          <a:lstStyle/>
          <a:p>
            <a:pPr marL="0" indent="0" algn="just">
              <a:buNone/>
            </a:pPr>
            <a:r>
              <a:rPr lang="pl-PL" sz="2000" i="1" dirty="0"/>
              <a:t>	Nie możemy zapomnieć również o oświetleniu dróg rok w rok na bieżące utrzymanie oświetlenia drogowego wydatkujemy kwotę niespełna 160 tysięcy złotych za utrzymanie prawie 1900 punktów świetlnych. Podobna kwota wydatkowana jest na prace remontowe i odtworzeniowe. Niestety jak co roku gro tych prac wynika z kolizji drogowych w naszą infrastrukturą.</a:t>
            </a:r>
          </a:p>
          <a:p>
            <a:pPr marL="0" indent="0" algn="just">
              <a:buNone/>
            </a:pPr>
            <a:r>
              <a:rPr lang="pl-PL" sz="2000" i="1" dirty="0"/>
              <a:t>	Pamiętać musimy również, że jeszcze do połowy przyszłego roku spłacamy kredyt, który został zaciągnięty na modernizację całej sieci oświetlenia drogowego a rocznie to daje kwotę ponad 522 tyś złotych.</a:t>
            </a:r>
          </a:p>
          <a:p>
            <a:pPr marL="0" indent="0" algn="just">
              <a:buNone/>
            </a:pPr>
            <a:r>
              <a:rPr lang="pl-PL" sz="2000" i="1" dirty="0"/>
              <a:t>	W bieżącym roku zakończone będą prace związane z wymianą zegarów sterujących oświetleniem drogowym w gminie. Łącznie zabudowanych będzie ponad 60 nowych układów sterujących. Kolejnym wyzwaniem przed nami jest kompensacja mocy biernej. Niestety co roku TAURON Dystrybucja S.A. podnosi opłaty za moc bierną, na dzień dzisiejszy opłaty te  znacząco przewyższają opłaty za moc czynną. Na tą chwilę mamy wskazane 12 punktów dla których konieczne jest przeprowadzenie kompensacji a co za tym idzie zmniejszenia rachunków za moc bierną co najmniej o 95%.</a:t>
            </a:r>
          </a:p>
          <a:p>
            <a:pPr algn="just"/>
            <a:endParaRPr lang="pl-PL" sz="2000" i="1" dirty="0"/>
          </a:p>
        </p:txBody>
      </p:sp>
    </p:spTree>
    <p:extLst>
      <p:ext uri="{BB962C8B-B14F-4D97-AF65-F5344CB8AC3E}">
        <p14:creationId xmlns:p14="http://schemas.microsoft.com/office/powerpoint/2010/main" val="3099263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035E9E-EF77-DF18-3A51-DB6E9C3C4827}"/>
              </a:ext>
            </a:extLst>
          </p:cNvPr>
          <p:cNvSpPr>
            <a:spLocks noGrp="1"/>
          </p:cNvSpPr>
          <p:nvPr>
            <p:ph type="title"/>
          </p:nvPr>
        </p:nvSpPr>
        <p:spPr>
          <a:xfrm>
            <a:off x="838200" y="365126"/>
            <a:ext cx="10515600" cy="737533"/>
          </a:xfrm>
        </p:spPr>
        <p:txBody>
          <a:bodyPr>
            <a:normAutofit/>
          </a:bodyPr>
          <a:lstStyle/>
          <a:p>
            <a:pPr algn="ctr"/>
            <a:r>
              <a:rPr lang="pl-PL" sz="3600" b="1" i="1" dirty="0">
                <a:latin typeface="Arial Black" panose="020B0A04020102020204" pitchFamily="34" charset="0"/>
              </a:rPr>
              <a:t>Prace inwestycyjne</a:t>
            </a:r>
            <a:endParaRPr lang="pl-PL" sz="3600" dirty="0"/>
          </a:p>
        </p:txBody>
      </p:sp>
      <p:sp>
        <p:nvSpPr>
          <p:cNvPr id="3" name="Symbol zastępczy zawartości 2">
            <a:extLst>
              <a:ext uri="{FF2B5EF4-FFF2-40B4-BE49-F238E27FC236}">
                <a16:creationId xmlns:a16="http://schemas.microsoft.com/office/drawing/2014/main" id="{AF70EDDF-38FB-BD12-2A32-75C20F1C1205}"/>
              </a:ext>
            </a:extLst>
          </p:cNvPr>
          <p:cNvSpPr>
            <a:spLocks noGrp="1"/>
          </p:cNvSpPr>
          <p:nvPr>
            <p:ph idx="1"/>
          </p:nvPr>
        </p:nvSpPr>
        <p:spPr>
          <a:xfrm>
            <a:off x="838200" y="1102659"/>
            <a:ext cx="10515600" cy="5390215"/>
          </a:xfrm>
        </p:spPr>
        <p:txBody>
          <a:bodyPr>
            <a:normAutofit/>
          </a:bodyPr>
          <a:lstStyle/>
          <a:p>
            <a:pPr marL="0" indent="0" algn="just">
              <a:buNone/>
            </a:pPr>
            <a:r>
              <a:rPr lang="pl-PL" sz="2000" i="1" dirty="0"/>
              <a:t>	Na zakończenie chciałbym wspomnieć o trwających pracach inwestycyjnych mających na celu poprawę stanu naszych dróg:</a:t>
            </a:r>
          </a:p>
          <a:p>
            <a:pPr marL="457200" indent="-457200">
              <a:buAutoNum type="arabicPeriod"/>
            </a:pPr>
            <a:r>
              <a:rPr lang="pl-PL" sz="2000" i="1" dirty="0"/>
              <a:t>Odbudowa mostu na drodze publicznej nr 109134D w Jędrzychowicach – prace trwają,</a:t>
            </a:r>
          </a:p>
          <a:p>
            <a:pPr marL="457200" indent="-457200">
              <a:buAutoNum type="arabicPeriod"/>
            </a:pPr>
            <a:r>
              <a:rPr lang="pl-PL" sz="2000" i="1" dirty="0"/>
              <a:t>Odbudowa przepust na drodze publicznej w 109116D w Gronowie – prace rozpoczną się w miesiącu maju br.,</a:t>
            </a:r>
          </a:p>
          <a:p>
            <a:pPr marL="457200" indent="-457200">
              <a:buAutoNum type="arabicPeriod"/>
            </a:pPr>
            <a:r>
              <a:rPr lang="pl-PL" sz="2000" i="1" dirty="0"/>
              <a:t>Odbudowa mostu na drodze publicznej 109182D w Tylicach – dokumentacja projektowa (realizacja do końca 2025 r.),</a:t>
            </a:r>
          </a:p>
          <a:p>
            <a:pPr marL="457200" indent="-457200">
              <a:buAutoNum type="arabicPeriod"/>
            </a:pPr>
            <a:r>
              <a:rPr lang="pl-PL" sz="2000" i="1" dirty="0"/>
              <a:t>Most na drodze publicznej, byłej drodze powiatowej, w Kunowie - ???,</a:t>
            </a:r>
          </a:p>
          <a:p>
            <a:pPr marL="457200" indent="-457200">
              <a:buAutoNum type="arabicPeriod"/>
            </a:pPr>
            <a:r>
              <a:rPr lang="pl-PL" sz="2000" i="1" dirty="0"/>
              <a:t>Odbudowa przepust na drodze wewnętrznej N42 w Trójcy – dokumentacja projektowa (realizacja do końca 2025 r.),</a:t>
            </a:r>
          </a:p>
          <a:p>
            <a:pPr marL="457200" indent="-457200">
              <a:buAutoNum type="arabicPeriod"/>
            </a:pPr>
            <a:r>
              <a:rPr lang="pl-PL" sz="2000" i="1" dirty="0"/>
              <a:t>Przebudowa drogi dojazdowej do gruntów rolnych w Jędrzychowicach – dokumentacja projektowa ,</a:t>
            </a:r>
          </a:p>
          <a:p>
            <a:pPr marL="457200" indent="-457200">
              <a:buAutoNum type="arabicPeriod"/>
            </a:pPr>
            <a:r>
              <a:rPr lang="pl-PL" sz="2000" i="1" dirty="0"/>
              <a:t>Przebudowa drogi dojazdowej do gruntów rolnych w Tylice-Kunów – dokumentacja projektowa,</a:t>
            </a:r>
          </a:p>
          <a:p>
            <a:pPr marL="457200" indent="-457200">
              <a:buAutoNum type="arabicPeriod"/>
            </a:pPr>
            <a:r>
              <a:rPr lang="pl-PL" sz="2000" i="1" dirty="0"/>
              <a:t>Oświetlenie drogowe – Żarska Wieś, Jędrzychowice, oświetlenie hybrydowe.</a:t>
            </a:r>
          </a:p>
        </p:txBody>
      </p:sp>
    </p:spTree>
    <p:extLst>
      <p:ext uri="{BB962C8B-B14F-4D97-AF65-F5344CB8AC3E}">
        <p14:creationId xmlns:p14="http://schemas.microsoft.com/office/powerpoint/2010/main" val="240269993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766</Words>
  <Application>Microsoft Office PowerPoint</Application>
  <PresentationFormat>Panoramiczny</PresentationFormat>
  <Paragraphs>38</Paragraphs>
  <Slides>7</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7</vt:i4>
      </vt:variant>
    </vt:vector>
  </HeadingPairs>
  <TitlesOfParts>
    <vt:vector size="13" baseType="lpstr">
      <vt:lpstr>Arial</vt:lpstr>
      <vt:lpstr>Arial Black</vt:lpstr>
      <vt:lpstr>Berlin Sans FB Demi</vt:lpstr>
      <vt:lpstr>Calibri</vt:lpstr>
      <vt:lpstr>Calibri Light</vt:lpstr>
      <vt:lpstr>Motyw pakietu Office</vt:lpstr>
      <vt:lpstr>Raport o stanie dróg 2024/2025</vt:lpstr>
      <vt:lpstr>Przeglądy stanu dróg</vt:lpstr>
      <vt:lpstr>Przeglądy stanu dróg</vt:lpstr>
      <vt:lpstr>Prace remontowe</vt:lpstr>
      <vt:lpstr>Prace remontowe</vt:lpstr>
      <vt:lpstr>Prace remontowe</vt:lpstr>
      <vt:lpstr>Prace inwestycyjne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Raport o stanie dróg 2024/2025</dc:title>
  <dc:creator>b.puzon@gmina.zgorzelec.pl</dc:creator>
  <cp:lastModifiedBy>b.puzon@gmina.zgorzelec.pl</cp:lastModifiedBy>
  <cp:revision>1</cp:revision>
  <dcterms:created xsi:type="dcterms:W3CDTF">2025-04-22T07:05:33Z</dcterms:created>
  <dcterms:modified xsi:type="dcterms:W3CDTF">2025-04-22T08:40:00Z</dcterms:modified>
</cp:coreProperties>
</file>