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308" r:id="rId6"/>
    <p:sldId id="309" r:id="rId7"/>
    <p:sldId id="301" r:id="rId8"/>
    <p:sldId id="280" r:id="rId9"/>
    <p:sldId id="285" r:id="rId10"/>
    <p:sldId id="302" r:id="rId11"/>
    <p:sldId id="304" r:id="rId12"/>
    <p:sldId id="398" r:id="rId13"/>
    <p:sldId id="410" r:id="rId14"/>
    <p:sldId id="411" r:id="rId15"/>
    <p:sldId id="412" r:id="rId16"/>
    <p:sldId id="397" r:id="rId17"/>
    <p:sldId id="292" r:id="rId18"/>
    <p:sldId id="413" r:id="rId19"/>
    <p:sldId id="310" r:id="rId20"/>
    <p:sldId id="303" r:id="rId21"/>
    <p:sldId id="296" r:id="rId22"/>
    <p:sldId id="414" r:id="rId23"/>
    <p:sldId id="415" r:id="rId24"/>
    <p:sldId id="283" r:id="rId25"/>
    <p:sldId id="416" r:id="rId26"/>
    <p:sldId id="405" r:id="rId27"/>
    <p:sldId id="288" r:id="rId28"/>
    <p:sldId id="417" r:id="rId29"/>
    <p:sldId id="290" r:id="rId30"/>
    <p:sldId id="284" r:id="rId31"/>
    <p:sldId id="418" r:id="rId32"/>
    <p:sldId id="311" r:id="rId33"/>
    <p:sldId id="300" r:id="rId34"/>
    <p:sldId id="404" r:id="rId35"/>
    <p:sldId id="406" r:id="rId36"/>
    <p:sldId id="312" r:id="rId37"/>
  </p:sldIdLst>
  <p:sldSz cx="12011025" cy="6859588"/>
  <p:notesSz cx="6858000" cy="9144000"/>
  <p:defaultTextStyle>
    <a:defPPr>
      <a:defRPr lang="pl-PL"/>
    </a:defPPr>
    <a:lvl1pPr marL="0" algn="l" defTabSz="1207460" rtl="0" eaLnBrk="1" latinLnBrk="0" hangingPunct="1">
      <a:defRPr sz="2400" kern="1200">
        <a:solidFill>
          <a:schemeClr val="tx1"/>
        </a:solidFill>
        <a:latin typeface="+mn-lt"/>
        <a:ea typeface="+mn-ea"/>
        <a:cs typeface="+mn-cs"/>
      </a:defRPr>
    </a:lvl1pPr>
    <a:lvl2pPr marL="603729" algn="l" defTabSz="1207460" rtl="0" eaLnBrk="1" latinLnBrk="0" hangingPunct="1">
      <a:defRPr sz="2400" kern="1200">
        <a:solidFill>
          <a:schemeClr val="tx1"/>
        </a:solidFill>
        <a:latin typeface="+mn-lt"/>
        <a:ea typeface="+mn-ea"/>
        <a:cs typeface="+mn-cs"/>
      </a:defRPr>
    </a:lvl2pPr>
    <a:lvl3pPr marL="1207460" algn="l" defTabSz="1207460" rtl="0" eaLnBrk="1" latinLnBrk="0" hangingPunct="1">
      <a:defRPr sz="2400" kern="1200">
        <a:solidFill>
          <a:schemeClr val="tx1"/>
        </a:solidFill>
        <a:latin typeface="+mn-lt"/>
        <a:ea typeface="+mn-ea"/>
        <a:cs typeface="+mn-cs"/>
      </a:defRPr>
    </a:lvl3pPr>
    <a:lvl4pPr marL="1811189" algn="l" defTabSz="1207460" rtl="0" eaLnBrk="1" latinLnBrk="0" hangingPunct="1">
      <a:defRPr sz="2400" kern="1200">
        <a:solidFill>
          <a:schemeClr val="tx1"/>
        </a:solidFill>
        <a:latin typeface="+mn-lt"/>
        <a:ea typeface="+mn-ea"/>
        <a:cs typeface="+mn-cs"/>
      </a:defRPr>
    </a:lvl4pPr>
    <a:lvl5pPr marL="2414918" algn="l" defTabSz="1207460" rtl="0" eaLnBrk="1" latinLnBrk="0" hangingPunct="1">
      <a:defRPr sz="2400" kern="1200">
        <a:solidFill>
          <a:schemeClr val="tx1"/>
        </a:solidFill>
        <a:latin typeface="+mn-lt"/>
        <a:ea typeface="+mn-ea"/>
        <a:cs typeface="+mn-cs"/>
      </a:defRPr>
    </a:lvl5pPr>
    <a:lvl6pPr marL="3018648" algn="l" defTabSz="1207460" rtl="0" eaLnBrk="1" latinLnBrk="0" hangingPunct="1">
      <a:defRPr sz="2400" kern="1200">
        <a:solidFill>
          <a:schemeClr val="tx1"/>
        </a:solidFill>
        <a:latin typeface="+mn-lt"/>
        <a:ea typeface="+mn-ea"/>
        <a:cs typeface="+mn-cs"/>
      </a:defRPr>
    </a:lvl6pPr>
    <a:lvl7pPr marL="3622377" algn="l" defTabSz="1207460" rtl="0" eaLnBrk="1" latinLnBrk="0" hangingPunct="1">
      <a:defRPr sz="2400" kern="1200">
        <a:solidFill>
          <a:schemeClr val="tx1"/>
        </a:solidFill>
        <a:latin typeface="+mn-lt"/>
        <a:ea typeface="+mn-ea"/>
        <a:cs typeface="+mn-cs"/>
      </a:defRPr>
    </a:lvl7pPr>
    <a:lvl8pPr marL="4226108" algn="l" defTabSz="1207460" rtl="0" eaLnBrk="1" latinLnBrk="0" hangingPunct="1">
      <a:defRPr sz="2400" kern="1200">
        <a:solidFill>
          <a:schemeClr val="tx1"/>
        </a:solidFill>
        <a:latin typeface="+mn-lt"/>
        <a:ea typeface="+mn-ea"/>
        <a:cs typeface="+mn-cs"/>
      </a:defRPr>
    </a:lvl8pPr>
    <a:lvl9pPr marL="4829837" algn="l" defTabSz="120746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78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46" autoAdjust="0"/>
    <p:restoredTop sz="91484" autoAdjust="0"/>
  </p:normalViewPr>
  <p:slideViewPr>
    <p:cSldViewPr>
      <p:cViewPr varScale="1">
        <p:scale>
          <a:sx n="96" d="100"/>
          <a:sy n="96" d="100"/>
        </p:scale>
        <p:origin x="102" y="198"/>
      </p:cViewPr>
      <p:guideLst>
        <p:guide orient="horz" pos="2161"/>
        <p:guide pos="3783"/>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00125D-A02B-494F-866C-7913DAF02FA0}" type="datetimeFigureOut">
              <a:rPr lang="pl-PL" smtClean="0"/>
              <a:t>27.04.2026</a:t>
            </a:fld>
            <a:endParaRPr lang="pl-PL"/>
          </a:p>
        </p:txBody>
      </p:sp>
      <p:sp>
        <p:nvSpPr>
          <p:cNvPr id="4" name="Symbol zastępczy obrazu slajdu 3"/>
          <p:cNvSpPr>
            <a:spLocks noGrp="1" noRot="1" noChangeAspect="1"/>
          </p:cNvSpPr>
          <p:nvPr>
            <p:ph type="sldImg" idx="2"/>
          </p:nvPr>
        </p:nvSpPr>
        <p:spPr>
          <a:xfrm>
            <a:off x="427038" y="685800"/>
            <a:ext cx="6003925"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93135E-1A4D-4336-90A6-23F92D43632E}" type="slidenum">
              <a:rPr lang="pl-PL" smtClean="0"/>
              <a:t>‹#›</a:t>
            </a:fld>
            <a:endParaRPr lang="pl-PL"/>
          </a:p>
        </p:txBody>
      </p:sp>
    </p:spTree>
    <p:extLst>
      <p:ext uri="{BB962C8B-B14F-4D97-AF65-F5344CB8AC3E}">
        <p14:creationId xmlns:p14="http://schemas.microsoft.com/office/powerpoint/2010/main" val="3198986194"/>
      </p:ext>
    </p:extLst>
  </p:cSld>
  <p:clrMap bg1="lt1" tx1="dk1" bg2="lt2" tx2="dk2" accent1="accent1" accent2="accent2" accent3="accent3" accent4="accent4" accent5="accent5" accent6="accent6" hlink="hlink" folHlink="folHlink"/>
  <p:notesStyle>
    <a:lvl1pPr marL="0" algn="l" defTabSz="1207460" rtl="0" eaLnBrk="1" latinLnBrk="0" hangingPunct="1">
      <a:defRPr sz="1700" kern="1200">
        <a:solidFill>
          <a:schemeClr val="tx1"/>
        </a:solidFill>
        <a:latin typeface="+mn-lt"/>
        <a:ea typeface="+mn-ea"/>
        <a:cs typeface="+mn-cs"/>
      </a:defRPr>
    </a:lvl1pPr>
    <a:lvl2pPr marL="603729" algn="l" defTabSz="1207460" rtl="0" eaLnBrk="1" latinLnBrk="0" hangingPunct="1">
      <a:defRPr sz="1700" kern="1200">
        <a:solidFill>
          <a:schemeClr val="tx1"/>
        </a:solidFill>
        <a:latin typeface="+mn-lt"/>
        <a:ea typeface="+mn-ea"/>
        <a:cs typeface="+mn-cs"/>
      </a:defRPr>
    </a:lvl2pPr>
    <a:lvl3pPr marL="1207460" algn="l" defTabSz="1207460" rtl="0" eaLnBrk="1" latinLnBrk="0" hangingPunct="1">
      <a:defRPr sz="1700" kern="1200">
        <a:solidFill>
          <a:schemeClr val="tx1"/>
        </a:solidFill>
        <a:latin typeface="+mn-lt"/>
        <a:ea typeface="+mn-ea"/>
        <a:cs typeface="+mn-cs"/>
      </a:defRPr>
    </a:lvl3pPr>
    <a:lvl4pPr marL="1811189" algn="l" defTabSz="1207460" rtl="0" eaLnBrk="1" latinLnBrk="0" hangingPunct="1">
      <a:defRPr sz="1700" kern="1200">
        <a:solidFill>
          <a:schemeClr val="tx1"/>
        </a:solidFill>
        <a:latin typeface="+mn-lt"/>
        <a:ea typeface="+mn-ea"/>
        <a:cs typeface="+mn-cs"/>
      </a:defRPr>
    </a:lvl4pPr>
    <a:lvl5pPr marL="2414918" algn="l" defTabSz="1207460" rtl="0" eaLnBrk="1" latinLnBrk="0" hangingPunct="1">
      <a:defRPr sz="1700" kern="1200">
        <a:solidFill>
          <a:schemeClr val="tx1"/>
        </a:solidFill>
        <a:latin typeface="+mn-lt"/>
        <a:ea typeface="+mn-ea"/>
        <a:cs typeface="+mn-cs"/>
      </a:defRPr>
    </a:lvl5pPr>
    <a:lvl6pPr marL="3018648" algn="l" defTabSz="1207460" rtl="0" eaLnBrk="1" latinLnBrk="0" hangingPunct="1">
      <a:defRPr sz="1700" kern="1200">
        <a:solidFill>
          <a:schemeClr val="tx1"/>
        </a:solidFill>
        <a:latin typeface="+mn-lt"/>
        <a:ea typeface="+mn-ea"/>
        <a:cs typeface="+mn-cs"/>
      </a:defRPr>
    </a:lvl6pPr>
    <a:lvl7pPr marL="3622377" algn="l" defTabSz="1207460" rtl="0" eaLnBrk="1" latinLnBrk="0" hangingPunct="1">
      <a:defRPr sz="1700" kern="1200">
        <a:solidFill>
          <a:schemeClr val="tx1"/>
        </a:solidFill>
        <a:latin typeface="+mn-lt"/>
        <a:ea typeface="+mn-ea"/>
        <a:cs typeface="+mn-cs"/>
      </a:defRPr>
    </a:lvl7pPr>
    <a:lvl8pPr marL="4226108" algn="l" defTabSz="1207460" rtl="0" eaLnBrk="1" latinLnBrk="0" hangingPunct="1">
      <a:defRPr sz="1700" kern="1200">
        <a:solidFill>
          <a:schemeClr val="tx1"/>
        </a:solidFill>
        <a:latin typeface="+mn-lt"/>
        <a:ea typeface="+mn-ea"/>
        <a:cs typeface="+mn-cs"/>
      </a:defRPr>
    </a:lvl8pPr>
    <a:lvl9pPr marL="4829837" algn="l" defTabSz="120746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F339D79F-0ECB-480B-9306-A1BC32548124}" type="slidenum">
              <a:rPr lang="pl-PL" smtClean="0"/>
              <a:t>1</a:t>
            </a:fld>
            <a:endParaRPr lang="pl-PL"/>
          </a:p>
        </p:txBody>
      </p:sp>
    </p:spTree>
    <p:extLst>
      <p:ext uri="{BB962C8B-B14F-4D97-AF65-F5344CB8AC3E}">
        <p14:creationId xmlns:p14="http://schemas.microsoft.com/office/powerpoint/2010/main" val="4110661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10</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2969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827B-659D-4223-8D1E-AD8F913CD56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4817E01-8E8A-653B-7148-A053290D34A5}"/>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E28D7487-3A83-4E53-1BA8-69D330705627}"/>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DC1D0C12-6165-DFF3-F22E-A1C1630AE10A}"/>
              </a:ext>
            </a:extLst>
          </p:cNvPr>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11</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6418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12</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2576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Tx/>
              <a:buNone/>
            </a:pPr>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13</a:t>
            </a:fld>
            <a:endParaRPr lang="pl-PL"/>
          </a:p>
        </p:txBody>
      </p:sp>
    </p:spTree>
    <p:extLst>
      <p:ext uri="{BB962C8B-B14F-4D97-AF65-F5344CB8AC3E}">
        <p14:creationId xmlns:p14="http://schemas.microsoft.com/office/powerpoint/2010/main" val="3345381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14</a:t>
            </a:fld>
            <a:endParaRPr lang="pl-PL"/>
          </a:p>
        </p:txBody>
      </p:sp>
    </p:spTree>
    <p:extLst>
      <p:ext uri="{BB962C8B-B14F-4D97-AF65-F5344CB8AC3E}">
        <p14:creationId xmlns:p14="http://schemas.microsoft.com/office/powerpoint/2010/main" val="3070290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15</a:t>
            </a:fld>
            <a:endParaRPr lang="pl-PL"/>
          </a:p>
        </p:txBody>
      </p:sp>
    </p:spTree>
    <p:extLst>
      <p:ext uri="{BB962C8B-B14F-4D97-AF65-F5344CB8AC3E}">
        <p14:creationId xmlns:p14="http://schemas.microsoft.com/office/powerpoint/2010/main" val="2931060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1C13A-3937-1D7F-B46B-9E6DEA6C609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815D513-8F96-8B98-9FFA-4A17FFC72B77}"/>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2130C1BA-63A4-E065-6173-017C959761D6}"/>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62B1A704-016D-B2C2-D034-9D4A4B7C46A7}"/>
              </a:ext>
            </a:extLst>
          </p:cNvPr>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16</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344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17</a:t>
            </a:fld>
            <a:endParaRPr lang="pl-PL"/>
          </a:p>
        </p:txBody>
      </p:sp>
    </p:spTree>
    <p:extLst>
      <p:ext uri="{BB962C8B-B14F-4D97-AF65-F5344CB8AC3E}">
        <p14:creationId xmlns:p14="http://schemas.microsoft.com/office/powerpoint/2010/main" val="3193793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18</a:t>
            </a:fld>
            <a:endParaRPr lang="pl-PL"/>
          </a:p>
        </p:txBody>
      </p:sp>
    </p:spTree>
    <p:extLst>
      <p:ext uri="{BB962C8B-B14F-4D97-AF65-F5344CB8AC3E}">
        <p14:creationId xmlns:p14="http://schemas.microsoft.com/office/powerpoint/2010/main" val="6443309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2FE53-93A3-7AA9-4469-6656F4BEB25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2C980A5-9360-77BC-832B-12411B057E54}"/>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1DEC7E1E-1975-21DE-6385-5D4D05E5CBAD}"/>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51B481A2-8167-098F-B531-189035790DFF}"/>
              </a:ext>
            </a:extLst>
          </p:cNvPr>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19</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632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90334-9329-D525-3AF4-BF578F8FC51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A78759-D0D1-A93C-C400-4C7C908E81A5}"/>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3CE4351-0559-4108-9BFD-793EC24F12B8}"/>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FD33617D-BC78-ADE3-E94B-8A2A1ED0F44D}"/>
              </a:ext>
            </a:extLst>
          </p:cNvPr>
          <p:cNvSpPr>
            <a:spLocks noGrp="1"/>
          </p:cNvSpPr>
          <p:nvPr>
            <p:ph type="sldNum" sz="quarter" idx="10"/>
          </p:nvPr>
        </p:nvSpPr>
        <p:spPr/>
        <p:txBody>
          <a:bodyPr/>
          <a:lstStyle/>
          <a:p>
            <a:fld id="{F339D79F-0ECB-480B-9306-A1BC32548124}" type="slidenum">
              <a:rPr lang="pl-PL" smtClean="0"/>
              <a:t>2</a:t>
            </a:fld>
            <a:endParaRPr lang="pl-PL"/>
          </a:p>
        </p:txBody>
      </p:sp>
    </p:spTree>
    <p:extLst>
      <p:ext uri="{BB962C8B-B14F-4D97-AF65-F5344CB8AC3E}">
        <p14:creationId xmlns:p14="http://schemas.microsoft.com/office/powerpoint/2010/main" val="15068684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7B7B3-5898-3161-74B1-38301033FC0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C24B31-5FF0-6E8E-C3A0-952A673F85C2}"/>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C3B9E962-4A3D-9855-19FA-3039B86DA1CD}"/>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3530F0EF-7B0D-A035-9F92-9EB058B01958}"/>
              </a:ext>
            </a:extLst>
          </p:cNvPr>
          <p:cNvSpPr>
            <a:spLocks noGrp="1"/>
          </p:cNvSpPr>
          <p:nvPr>
            <p:ph type="sldNum" sz="quarter" idx="10"/>
          </p:nvPr>
        </p:nvSpPr>
        <p:spPr/>
        <p:txBody>
          <a:bodyPr/>
          <a:lstStyle/>
          <a:p>
            <a:fld id="{F339D79F-0ECB-480B-9306-A1BC32548124}" type="slidenum">
              <a:rPr lang="pl-PL" smtClean="0"/>
              <a:t>20</a:t>
            </a:fld>
            <a:endParaRPr lang="pl-PL"/>
          </a:p>
        </p:txBody>
      </p:sp>
    </p:spTree>
    <p:extLst>
      <p:ext uri="{BB962C8B-B14F-4D97-AF65-F5344CB8AC3E}">
        <p14:creationId xmlns:p14="http://schemas.microsoft.com/office/powerpoint/2010/main" val="3812112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txBody>
          <a:bodyPr/>
          <a:lstStyle/>
          <a:p>
            <a:endParaRPr lang="pl-PL"/>
          </a:p>
        </p:txBody>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21</a:t>
            </a:fld>
            <a:endParaRPr lang="pl-PL"/>
          </a:p>
        </p:txBody>
      </p:sp>
    </p:spTree>
    <p:extLst>
      <p:ext uri="{BB962C8B-B14F-4D97-AF65-F5344CB8AC3E}">
        <p14:creationId xmlns:p14="http://schemas.microsoft.com/office/powerpoint/2010/main" val="649893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58307-5C54-C48C-A08D-B1A0496C500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5A0FD14-DE1F-CB21-0869-1E7CFA0D9E4F}"/>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41E4F60D-14C5-D983-B2AB-01BAE122C669}"/>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B1AE74EC-C264-1ABA-07CA-C099C15B5552}"/>
              </a:ext>
            </a:extLst>
          </p:cNvPr>
          <p:cNvSpPr>
            <a:spLocks noGrp="1"/>
          </p:cNvSpPr>
          <p:nvPr>
            <p:ph type="sldNum" sz="quarter" idx="10"/>
          </p:nvPr>
        </p:nvSpPr>
        <p:spPr/>
        <p:txBody>
          <a:bodyPr/>
          <a:lstStyle/>
          <a:p>
            <a:fld id="{F339D79F-0ECB-480B-9306-A1BC32548124}" type="slidenum">
              <a:rPr lang="pl-PL" smtClean="0"/>
              <a:t>22</a:t>
            </a:fld>
            <a:endParaRPr lang="pl-PL"/>
          </a:p>
        </p:txBody>
      </p:sp>
    </p:spTree>
    <p:extLst>
      <p:ext uri="{BB962C8B-B14F-4D97-AF65-F5344CB8AC3E}">
        <p14:creationId xmlns:p14="http://schemas.microsoft.com/office/powerpoint/2010/main" val="1195525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2D2DE-828C-46F5-FFD2-4255D2D607D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8A81BDC-33E2-02A0-2CBD-CAFF653265C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FDB2924-A768-F448-E7F0-A956A419E338}"/>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DAC499CB-A3BC-A0C7-102F-DD50B1F7F732}"/>
              </a:ext>
            </a:extLst>
          </p:cNvPr>
          <p:cNvSpPr>
            <a:spLocks noGrp="1"/>
          </p:cNvSpPr>
          <p:nvPr>
            <p:ph type="sldNum" sz="quarter" idx="10"/>
          </p:nvPr>
        </p:nvSpPr>
        <p:spPr/>
        <p:txBody>
          <a:bodyPr/>
          <a:lstStyle/>
          <a:p>
            <a:fld id="{F339D79F-0ECB-480B-9306-A1BC32548124}" type="slidenum">
              <a:rPr lang="pl-PL" smtClean="0"/>
              <a:t>23</a:t>
            </a:fld>
            <a:endParaRPr lang="pl-PL"/>
          </a:p>
        </p:txBody>
      </p:sp>
    </p:spTree>
    <p:extLst>
      <p:ext uri="{BB962C8B-B14F-4D97-AF65-F5344CB8AC3E}">
        <p14:creationId xmlns:p14="http://schemas.microsoft.com/office/powerpoint/2010/main" val="238764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24</a:t>
            </a:fld>
            <a:endParaRPr lang="pl-PL"/>
          </a:p>
        </p:txBody>
      </p:sp>
    </p:spTree>
    <p:extLst>
      <p:ext uri="{BB962C8B-B14F-4D97-AF65-F5344CB8AC3E}">
        <p14:creationId xmlns:p14="http://schemas.microsoft.com/office/powerpoint/2010/main" val="2837766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4F965-BB11-9ACE-4250-0F842C42C59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890E91C-3DA9-AFB6-D2AF-927DDDC845A5}"/>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1CC37EC9-B8CA-DB7E-A812-E9609F8B116E}"/>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15649B6B-03BF-A7E4-1552-10C3691EB651}"/>
              </a:ext>
            </a:extLst>
          </p:cNvPr>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25</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13351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26</a:t>
            </a:fld>
            <a:endParaRPr lang="pl-PL"/>
          </a:p>
        </p:txBody>
      </p:sp>
    </p:spTree>
    <p:extLst>
      <p:ext uri="{BB962C8B-B14F-4D97-AF65-F5344CB8AC3E}">
        <p14:creationId xmlns:p14="http://schemas.microsoft.com/office/powerpoint/2010/main" val="13079030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27</a:t>
            </a:fld>
            <a:endParaRPr lang="pl-PL"/>
          </a:p>
        </p:txBody>
      </p:sp>
    </p:spTree>
    <p:extLst>
      <p:ext uri="{BB962C8B-B14F-4D97-AF65-F5344CB8AC3E}">
        <p14:creationId xmlns:p14="http://schemas.microsoft.com/office/powerpoint/2010/main" val="2980994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2CFF0-DEF4-CE68-976F-31817C10F080}"/>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6A9363A-72F8-87AB-8B60-C5CD60268172}"/>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31652835-7A8F-79AB-AF2C-A0ED283CFBB5}"/>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1072B8FA-D28F-5331-F43E-E4F4F4A3401A}"/>
              </a:ext>
            </a:extLst>
          </p:cNvPr>
          <p:cNvSpPr>
            <a:spLocks noGrp="1"/>
          </p:cNvSpPr>
          <p:nvPr>
            <p:ph type="sldNum" sz="quarter" idx="10"/>
          </p:nvPr>
        </p:nvSpPr>
        <p:spPr/>
        <p:txBody>
          <a:bodyPr/>
          <a:lstStyle/>
          <a:p>
            <a:pPr marL="0" marR="0" lvl="0" indent="0" algn="r" defTabSz="1207460" rtl="0" eaLnBrk="1" fontAlgn="auto" latinLnBrk="0" hangingPunct="1">
              <a:lnSpc>
                <a:spcPct val="100000"/>
              </a:lnSpc>
              <a:spcBef>
                <a:spcPts val="0"/>
              </a:spcBef>
              <a:spcAft>
                <a:spcPts val="0"/>
              </a:spcAft>
              <a:buClrTx/>
              <a:buSzTx/>
              <a:buFontTx/>
              <a:buNone/>
              <a:tabLst/>
              <a:defRPr/>
            </a:pPr>
            <a:fld id="{F339D79F-0ECB-480B-9306-A1BC32548124}" type="slidenum">
              <a:rPr kumimoji="0" lang="pl-P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07460" rtl="0" eaLnBrk="1" fontAlgn="auto" latinLnBrk="0" hangingPunct="1">
                <a:lnSpc>
                  <a:spcPct val="100000"/>
                </a:lnSpc>
                <a:spcBef>
                  <a:spcPts val="0"/>
                </a:spcBef>
                <a:spcAft>
                  <a:spcPts val="0"/>
                </a:spcAft>
                <a:buClrTx/>
                <a:buSzTx/>
                <a:buFontTx/>
                <a:buNone/>
                <a:tabLst/>
                <a:defRPr/>
              </a:pPr>
              <a:t>28</a:t>
            </a:fld>
            <a:endParaRPr kumimoji="0" lang="pl-P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6829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36D5D-C66C-E7D2-21DB-AA44357FAC1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C1A81CD-7D67-C08E-0348-D69657267DA1}"/>
              </a:ext>
            </a:extLst>
          </p:cNvPr>
          <p:cNvSpPr>
            <a:spLocks noGrp="1" noRot="1" noChangeAspect="1"/>
          </p:cNvSpPr>
          <p:nvPr>
            <p:ph type="sldImg"/>
          </p:nvPr>
        </p:nvSpPr>
        <p:spPr/>
        <p:txBody>
          <a:bodyPr/>
          <a:lstStyle/>
          <a:p>
            <a:endParaRPr lang="pl-PL"/>
          </a:p>
        </p:txBody>
      </p:sp>
      <p:sp>
        <p:nvSpPr>
          <p:cNvPr id="3" name="Symbol zastępczy notatek 2">
            <a:extLst>
              <a:ext uri="{FF2B5EF4-FFF2-40B4-BE49-F238E27FC236}">
                <a16:creationId xmlns:a16="http://schemas.microsoft.com/office/drawing/2014/main" id="{B2D7800C-0631-A253-C1F7-36A75FBE87AF}"/>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4DE372A8-4C0E-BA2D-1E56-CFFBB2663FF1}"/>
              </a:ext>
            </a:extLst>
          </p:cNvPr>
          <p:cNvSpPr>
            <a:spLocks noGrp="1"/>
          </p:cNvSpPr>
          <p:nvPr>
            <p:ph type="sldNum" sz="quarter" idx="10"/>
          </p:nvPr>
        </p:nvSpPr>
        <p:spPr/>
        <p:txBody>
          <a:bodyPr/>
          <a:lstStyle/>
          <a:p>
            <a:fld id="{F339D79F-0ECB-480B-9306-A1BC32548124}" type="slidenum">
              <a:rPr lang="pl-PL" smtClean="0"/>
              <a:t>29</a:t>
            </a:fld>
            <a:endParaRPr lang="pl-PL"/>
          </a:p>
        </p:txBody>
      </p:sp>
    </p:spTree>
    <p:extLst>
      <p:ext uri="{BB962C8B-B14F-4D97-AF65-F5344CB8AC3E}">
        <p14:creationId xmlns:p14="http://schemas.microsoft.com/office/powerpoint/2010/main" val="2417749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1DE85-4B1D-EB71-568A-5914E60C3AE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C014E36-FF4C-1047-0444-AF4F77B5443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0A8811E-079D-A086-7685-483E893AEEF5}"/>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8E8DF05E-EC68-A86D-903F-CDAEA5EAD82B}"/>
              </a:ext>
            </a:extLst>
          </p:cNvPr>
          <p:cNvSpPr>
            <a:spLocks noGrp="1"/>
          </p:cNvSpPr>
          <p:nvPr>
            <p:ph type="sldNum" sz="quarter" idx="10"/>
          </p:nvPr>
        </p:nvSpPr>
        <p:spPr/>
        <p:txBody>
          <a:bodyPr/>
          <a:lstStyle/>
          <a:p>
            <a:fld id="{F339D79F-0ECB-480B-9306-A1BC32548124}" type="slidenum">
              <a:rPr lang="pl-PL" smtClean="0"/>
              <a:t>3</a:t>
            </a:fld>
            <a:endParaRPr lang="pl-PL"/>
          </a:p>
        </p:txBody>
      </p:sp>
    </p:spTree>
    <p:extLst>
      <p:ext uri="{BB962C8B-B14F-4D97-AF65-F5344CB8AC3E}">
        <p14:creationId xmlns:p14="http://schemas.microsoft.com/office/powerpoint/2010/main" val="10396031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30</a:t>
            </a:fld>
            <a:endParaRPr lang="pl-PL"/>
          </a:p>
        </p:txBody>
      </p:sp>
    </p:spTree>
    <p:extLst>
      <p:ext uri="{BB962C8B-B14F-4D97-AF65-F5344CB8AC3E}">
        <p14:creationId xmlns:p14="http://schemas.microsoft.com/office/powerpoint/2010/main" val="3687553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91408-7174-1AB8-9570-60FF9FA310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F3A0AC-B5F9-B82E-21EC-53F1090053B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9CDAC7C-46E2-1533-B518-143EC5E9C897}"/>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27356DAB-04D4-14A6-EDE1-37CEF7693659}"/>
              </a:ext>
            </a:extLst>
          </p:cNvPr>
          <p:cNvSpPr>
            <a:spLocks noGrp="1"/>
          </p:cNvSpPr>
          <p:nvPr>
            <p:ph type="sldNum" sz="quarter" idx="10"/>
          </p:nvPr>
        </p:nvSpPr>
        <p:spPr/>
        <p:txBody>
          <a:bodyPr/>
          <a:lstStyle/>
          <a:p>
            <a:fld id="{F339D79F-0ECB-480B-9306-A1BC32548124}" type="slidenum">
              <a:rPr lang="pl-PL" smtClean="0"/>
              <a:t>31</a:t>
            </a:fld>
            <a:endParaRPr lang="pl-PL"/>
          </a:p>
        </p:txBody>
      </p:sp>
    </p:spTree>
    <p:extLst>
      <p:ext uri="{BB962C8B-B14F-4D97-AF65-F5344CB8AC3E}">
        <p14:creationId xmlns:p14="http://schemas.microsoft.com/office/powerpoint/2010/main" val="10157421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F57D9-BBC8-8C52-1CF5-8472F1FE3E8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0E405B78-9878-A009-ABB1-EFAD93D6361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69197A73-D331-0BB8-6FE2-C99887466F43}"/>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D91A2E16-4C8A-6DE9-143B-F08E8356951E}"/>
              </a:ext>
            </a:extLst>
          </p:cNvPr>
          <p:cNvSpPr>
            <a:spLocks noGrp="1"/>
          </p:cNvSpPr>
          <p:nvPr>
            <p:ph type="sldNum" sz="quarter" idx="10"/>
          </p:nvPr>
        </p:nvSpPr>
        <p:spPr/>
        <p:txBody>
          <a:bodyPr/>
          <a:lstStyle/>
          <a:p>
            <a:fld id="{F339D79F-0ECB-480B-9306-A1BC32548124}" type="slidenum">
              <a:rPr lang="pl-PL" smtClean="0"/>
              <a:t>32</a:t>
            </a:fld>
            <a:endParaRPr lang="pl-PL"/>
          </a:p>
        </p:txBody>
      </p:sp>
    </p:spTree>
    <p:extLst>
      <p:ext uri="{BB962C8B-B14F-4D97-AF65-F5344CB8AC3E}">
        <p14:creationId xmlns:p14="http://schemas.microsoft.com/office/powerpoint/2010/main" val="37431785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FDFFB-92F5-B3D3-3FF2-AEFB33F8246E}"/>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3AEA711B-3CC0-0E9E-20BB-88B1AA01510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252D05F-657E-AE99-43DC-A9794AF071A7}"/>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171FACDC-B5D2-0EB4-28F4-042FBC897F5F}"/>
              </a:ext>
            </a:extLst>
          </p:cNvPr>
          <p:cNvSpPr>
            <a:spLocks noGrp="1"/>
          </p:cNvSpPr>
          <p:nvPr>
            <p:ph type="sldNum" sz="quarter" idx="10"/>
          </p:nvPr>
        </p:nvSpPr>
        <p:spPr/>
        <p:txBody>
          <a:bodyPr/>
          <a:lstStyle/>
          <a:p>
            <a:fld id="{F339D79F-0ECB-480B-9306-A1BC32548124}" type="slidenum">
              <a:rPr lang="pl-PL" smtClean="0"/>
              <a:t>33</a:t>
            </a:fld>
            <a:endParaRPr lang="pl-PL"/>
          </a:p>
        </p:txBody>
      </p:sp>
    </p:spTree>
    <p:extLst>
      <p:ext uri="{BB962C8B-B14F-4D97-AF65-F5344CB8AC3E}">
        <p14:creationId xmlns:p14="http://schemas.microsoft.com/office/powerpoint/2010/main" val="2433440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4</a:t>
            </a:fld>
            <a:endParaRPr lang="pl-PL"/>
          </a:p>
        </p:txBody>
      </p:sp>
    </p:spTree>
    <p:extLst>
      <p:ext uri="{BB962C8B-B14F-4D97-AF65-F5344CB8AC3E}">
        <p14:creationId xmlns:p14="http://schemas.microsoft.com/office/powerpoint/2010/main" val="23720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5</a:t>
            </a:fld>
            <a:endParaRPr lang="pl-PL"/>
          </a:p>
        </p:txBody>
      </p:sp>
    </p:spTree>
    <p:extLst>
      <p:ext uri="{BB962C8B-B14F-4D97-AF65-F5344CB8AC3E}">
        <p14:creationId xmlns:p14="http://schemas.microsoft.com/office/powerpoint/2010/main" val="1462679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6</a:t>
            </a:fld>
            <a:endParaRPr lang="pl-PL"/>
          </a:p>
        </p:txBody>
      </p:sp>
    </p:spTree>
    <p:extLst>
      <p:ext uri="{BB962C8B-B14F-4D97-AF65-F5344CB8AC3E}">
        <p14:creationId xmlns:p14="http://schemas.microsoft.com/office/powerpoint/2010/main" val="1137575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7</a:t>
            </a:fld>
            <a:endParaRPr lang="pl-PL"/>
          </a:p>
        </p:txBody>
      </p:sp>
    </p:spTree>
    <p:extLst>
      <p:ext uri="{BB962C8B-B14F-4D97-AF65-F5344CB8AC3E}">
        <p14:creationId xmlns:p14="http://schemas.microsoft.com/office/powerpoint/2010/main" val="1295920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F339D79F-0ECB-480B-9306-A1BC32548124}" type="slidenum">
              <a:rPr lang="pl-PL" smtClean="0"/>
              <a:t>8</a:t>
            </a:fld>
            <a:endParaRPr lang="pl-PL"/>
          </a:p>
        </p:txBody>
      </p:sp>
    </p:spTree>
    <p:extLst>
      <p:ext uri="{BB962C8B-B14F-4D97-AF65-F5344CB8AC3E}">
        <p14:creationId xmlns:p14="http://schemas.microsoft.com/office/powerpoint/2010/main" val="4154213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1C092-3793-1882-9BD3-824824D7AF9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D162DF4-BE00-F672-A48A-10E42437161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54B9200-5730-39E9-FA31-740F7DE83E91}"/>
              </a:ext>
            </a:extLst>
          </p:cNvPr>
          <p:cNvSpPr>
            <a:spLocks noGrp="1"/>
          </p:cNvSpPr>
          <p:nvPr>
            <p:ph type="body" idx="1"/>
          </p:nvPr>
        </p:nvSpPr>
        <p:spPr/>
        <p:txBody>
          <a:bodyPr/>
          <a:lstStyle/>
          <a:p>
            <a:endParaRPr lang="pl-PL" baseline="0" dirty="0"/>
          </a:p>
        </p:txBody>
      </p:sp>
      <p:sp>
        <p:nvSpPr>
          <p:cNvPr id="4" name="Symbol zastępczy numeru slajdu 3">
            <a:extLst>
              <a:ext uri="{FF2B5EF4-FFF2-40B4-BE49-F238E27FC236}">
                <a16:creationId xmlns:a16="http://schemas.microsoft.com/office/drawing/2014/main" id="{4EE105C0-D42C-5D28-1570-25C878A68C98}"/>
              </a:ext>
            </a:extLst>
          </p:cNvPr>
          <p:cNvSpPr>
            <a:spLocks noGrp="1"/>
          </p:cNvSpPr>
          <p:nvPr>
            <p:ph type="sldNum" sz="quarter" idx="10"/>
          </p:nvPr>
        </p:nvSpPr>
        <p:spPr/>
        <p:txBody>
          <a:bodyPr/>
          <a:lstStyle/>
          <a:p>
            <a:fld id="{F339D79F-0ECB-480B-9306-A1BC32548124}" type="slidenum">
              <a:rPr lang="pl-PL" smtClean="0"/>
              <a:t>9</a:t>
            </a:fld>
            <a:endParaRPr lang="pl-PL"/>
          </a:p>
        </p:txBody>
      </p:sp>
    </p:spTree>
    <p:extLst>
      <p:ext uri="{BB962C8B-B14F-4D97-AF65-F5344CB8AC3E}">
        <p14:creationId xmlns:p14="http://schemas.microsoft.com/office/powerpoint/2010/main" val="1995337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900827" y="2130921"/>
            <a:ext cx="10209371" cy="1470366"/>
          </a:xfrm>
        </p:spPr>
        <p:txBody>
          <a:bodyPr/>
          <a:lstStyle/>
          <a:p>
            <a:r>
              <a:rPr lang="pl-PL"/>
              <a:t>Kliknij, aby edytować styl</a:t>
            </a:r>
          </a:p>
        </p:txBody>
      </p:sp>
      <p:sp>
        <p:nvSpPr>
          <p:cNvPr id="3" name="Podtytuł 2"/>
          <p:cNvSpPr>
            <a:spLocks noGrp="1"/>
          </p:cNvSpPr>
          <p:nvPr>
            <p:ph type="subTitle" idx="1"/>
          </p:nvPr>
        </p:nvSpPr>
        <p:spPr>
          <a:xfrm>
            <a:off x="1801654" y="3887100"/>
            <a:ext cx="8407718" cy="1753006"/>
          </a:xfrm>
        </p:spPr>
        <p:txBody>
          <a:bodyPr/>
          <a:lstStyle>
            <a:lvl1pPr marL="0" indent="0" algn="ctr">
              <a:buNone/>
              <a:defRPr>
                <a:solidFill>
                  <a:schemeClr val="tx1">
                    <a:tint val="75000"/>
                  </a:schemeClr>
                </a:solidFill>
              </a:defRPr>
            </a:lvl1pPr>
            <a:lvl2pPr marL="603729" indent="0" algn="ctr">
              <a:buNone/>
              <a:defRPr>
                <a:solidFill>
                  <a:schemeClr val="tx1">
                    <a:tint val="75000"/>
                  </a:schemeClr>
                </a:solidFill>
              </a:defRPr>
            </a:lvl2pPr>
            <a:lvl3pPr marL="1207460" indent="0" algn="ctr">
              <a:buNone/>
              <a:defRPr>
                <a:solidFill>
                  <a:schemeClr val="tx1">
                    <a:tint val="75000"/>
                  </a:schemeClr>
                </a:solidFill>
              </a:defRPr>
            </a:lvl3pPr>
            <a:lvl4pPr marL="1811189" indent="0" algn="ctr">
              <a:buNone/>
              <a:defRPr>
                <a:solidFill>
                  <a:schemeClr val="tx1">
                    <a:tint val="75000"/>
                  </a:schemeClr>
                </a:solidFill>
              </a:defRPr>
            </a:lvl4pPr>
            <a:lvl5pPr marL="2414918" indent="0" algn="ctr">
              <a:buNone/>
              <a:defRPr>
                <a:solidFill>
                  <a:schemeClr val="tx1">
                    <a:tint val="75000"/>
                  </a:schemeClr>
                </a:solidFill>
              </a:defRPr>
            </a:lvl5pPr>
            <a:lvl6pPr marL="3018648" indent="0" algn="ctr">
              <a:buNone/>
              <a:defRPr>
                <a:solidFill>
                  <a:schemeClr val="tx1">
                    <a:tint val="75000"/>
                  </a:schemeClr>
                </a:solidFill>
              </a:defRPr>
            </a:lvl6pPr>
            <a:lvl7pPr marL="3622377" indent="0" algn="ctr">
              <a:buNone/>
              <a:defRPr>
                <a:solidFill>
                  <a:schemeClr val="tx1">
                    <a:tint val="75000"/>
                  </a:schemeClr>
                </a:solidFill>
              </a:defRPr>
            </a:lvl7pPr>
            <a:lvl8pPr marL="4226108" indent="0" algn="ctr">
              <a:buNone/>
              <a:defRPr>
                <a:solidFill>
                  <a:schemeClr val="tx1">
                    <a:tint val="75000"/>
                  </a:schemeClr>
                </a:solidFill>
              </a:defRPr>
            </a:lvl8pPr>
            <a:lvl9pPr marL="4829837"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AF095654-D518-47B8-8E26-BBB49DC1D216}" type="datetimeFigureOut">
              <a:rPr lang="pl-PL" smtClean="0"/>
              <a:t>27.04.2026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3052703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F095654-D518-47B8-8E26-BBB49DC1D216}" type="datetimeFigureOut">
              <a:rPr lang="pl-PL" smtClean="0"/>
              <a:t>27.04.2026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2120694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07993" y="206425"/>
            <a:ext cx="2702481" cy="4388867"/>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600551" y="206425"/>
            <a:ext cx="7907258" cy="4388867"/>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F095654-D518-47B8-8E26-BBB49DC1D216}" type="datetimeFigureOut">
              <a:rPr lang="pl-PL" smtClean="0"/>
              <a:t>27.04.2026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353968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987415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2015548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2320279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5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3770110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6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2233050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7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2325071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40622880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9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38995707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F095654-D518-47B8-8E26-BBB49DC1D216}" type="datetimeFigureOut">
              <a:rPr lang="pl-PL" smtClean="0"/>
              <a:t>27.04.2026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16597170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2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575839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3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9989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5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236277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6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24832952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9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9231855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0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988720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1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3546740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2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339993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4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3082902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5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41222938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948788" y="4407922"/>
            <a:ext cx="10209371" cy="1362390"/>
          </a:xfrm>
        </p:spPr>
        <p:txBody>
          <a:bodyPr anchor="t"/>
          <a:lstStyle>
            <a:lvl1pPr algn="l">
              <a:defRPr sz="5300" b="1" cap="all"/>
            </a:lvl1pPr>
          </a:lstStyle>
          <a:p>
            <a:r>
              <a:rPr lang="pl-PL"/>
              <a:t>Kliknij, aby edytować styl</a:t>
            </a:r>
          </a:p>
        </p:txBody>
      </p:sp>
      <p:sp>
        <p:nvSpPr>
          <p:cNvPr id="3" name="Symbol zastępczy tekstu 2"/>
          <p:cNvSpPr>
            <a:spLocks noGrp="1"/>
          </p:cNvSpPr>
          <p:nvPr>
            <p:ph type="body" idx="1"/>
          </p:nvPr>
        </p:nvSpPr>
        <p:spPr>
          <a:xfrm>
            <a:off x="948788" y="2907387"/>
            <a:ext cx="10209371" cy="1500534"/>
          </a:xfrm>
        </p:spPr>
        <p:txBody>
          <a:bodyPr anchor="b"/>
          <a:lstStyle>
            <a:lvl1pPr marL="0" indent="0">
              <a:buNone/>
              <a:defRPr sz="2600">
                <a:solidFill>
                  <a:schemeClr val="tx1">
                    <a:tint val="75000"/>
                  </a:schemeClr>
                </a:solidFill>
              </a:defRPr>
            </a:lvl1pPr>
            <a:lvl2pPr marL="603729" indent="0">
              <a:buNone/>
              <a:defRPr sz="2400">
                <a:solidFill>
                  <a:schemeClr val="tx1">
                    <a:tint val="75000"/>
                  </a:schemeClr>
                </a:solidFill>
              </a:defRPr>
            </a:lvl2pPr>
            <a:lvl3pPr marL="1207460" indent="0">
              <a:buNone/>
              <a:defRPr sz="2100">
                <a:solidFill>
                  <a:schemeClr val="tx1">
                    <a:tint val="75000"/>
                  </a:schemeClr>
                </a:solidFill>
              </a:defRPr>
            </a:lvl3pPr>
            <a:lvl4pPr marL="1811189" indent="0">
              <a:buNone/>
              <a:defRPr sz="1800">
                <a:solidFill>
                  <a:schemeClr val="tx1">
                    <a:tint val="75000"/>
                  </a:schemeClr>
                </a:solidFill>
              </a:defRPr>
            </a:lvl4pPr>
            <a:lvl5pPr marL="2414918" indent="0">
              <a:buNone/>
              <a:defRPr sz="1800">
                <a:solidFill>
                  <a:schemeClr val="tx1">
                    <a:tint val="75000"/>
                  </a:schemeClr>
                </a:solidFill>
              </a:defRPr>
            </a:lvl5pPr>
            <a:lvl6pPr marL="3018648" indent="0">
              <a:buNone/>
              <a:defRPr sz="1800">
                <a:solidFill>
                  <a:schemeClr val="tx1">
                    <a:tint val="75000"/>
                  </a:schemeClr>
                </a:solidFill>
              </a:defRPr>
            </a:lvl6pPr>
            <a:lvl7pPr marL="3622377" indent="0">
              <a:buNone/>
              <a:defRPr sz="1800">
                <a:solidFill>
                  <a:schemeClr val="tx1">
                    <a:tint val="75000"/>
                  </a:schemeClr>
                </a:solidFill>
              </a:defRPr>
            </a:lvl7pPr>
            <a:lvl8pPr marL="4226108" indent="0">
              <a:buNone/>
              <a:defRPr sz="1800">
                <a:solidFill>
                  <a:schemeClr val="tx1">
                    <a:tint val="75000"/>
                  </a:schemeClr>
                </a:solidFill>
              </a:defRPr>
            </a:lvl8pPr>
            <a:lvl9pPr marL="4829837" indent="0">
              <a:buNone/>
              <a:defRPr sz="18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AF095654-D518-47B8-8E26-BBB49DC1D216}" type="datetimeFigureOut">
              <a:rPr lang="pl-PL" smtClean="0"/>
              <a:t>27.04.2026</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401274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8_Tytuł i zawartość">
    <p:spTree>
      <p:nvGrpSpPr>
        <p:cNvPr id="1" name=""/>
        <p:cNvGrpSpPr/>
        <p:nvPr/>
      </p:nvGrpSpPr>
      <p:grpSpPr>
        <a:xfrm>
          <a:off x="0" y="0"/>
          <a:ext cx="0" cy="0"/>
          <a:chOff x="0" y="0"/>
          <a:chExt cx="0" cy="0"/>
        </a:xfrm>
      </p:grpSpPr>
      <p:sp>
        <p:nvSpPr>
          <p:cNvPr id="5" name="Symbol zastępczy numeru slajdu 4">
            <a:extLst>
              <a:ext uri="{FF2B5EF4-FFF2-40B4-BE49-F238E27FC236}">
                <a16:creationId xmlns:a16="http://schemas.microsoft.com/office/drawing/2014/main" id="{2EF89095-900C-4293-87D4-A99EC7B6CD2C}"/>
              </a:ext>
            </a:extLst>
          </p:cNvPr>
          <p:cNvSpPr txBox="1">
            <a:spLocks/>
          </p:cNvSpPr>
          <p:nvPr userDrawn="1"/>
        </p:nvSpPr>
        <p:spPr>
          <a:xfrm>
            <a:off x="10133808" y="6345078"/>
            <a:ext cx="1549610" cy="205232"/>
          </a:xfrm>
          <a:prstGeom prst="rect">
            <a:avLst/>
          </a:prstGeom>
        </p:spPr>
        <p:txBody>
          <a:bodyPr lIns="0" tIns="0" rIns="0" bIns="0"/>
          <a:lstStyle>
            <a:defPPr>
              <a:defRPr lang="pl-PL"/>
            </a:defPPr>
            <a:lvl1pPr marL="0" algn="l" defTabSz="576072" rtl="0" eaLnBrk="1" latinLnBrk="0" hangingPunct="1">
              <a:defRPr sz="1100" kern="1200">
                <a:solidFill>
                  <a:schemeClr val="tx1"/>
                </a:solidFill>
                <a:latin typeface="+mn-lt"/>
                <a:ea typeface="+mn-ea"/>
                <a:cs typeface="+mn-cs"/>
              </a:defRPr>
            </a:lvl1pPr>
            <a:lvl2pPr marL="288036" algn="l" defTabSz="576072" rtl="0" eaLnBrk="1" latinLnBrk="0" hangingPunct="1">
              <a:defRPr sz="1100" kern="1200">
                <a:solidFill>
                  <a:schemeClr val="tx1"/>
                </a:solidFill>
                <a:latin typeface="+mn-lt"/>
                <a:ea typeface="+mn-ea"/>
                <a:cs typeface="+mn-cs"/>
              </a:defRPr>
            </a:lvl2pPr>
            <a:lvl3pPr marL="576072" algn="l" defTabSz="576072" rtl="0" eaLnBrk="1" latinLnBrk="0" hangingPunct="1">
              <a:defRPr sz="1100" kern="1200">
                <a:solidFill>
                  <a:schemeClr val="tx1"/>
                </a:solidFill>
                <a:latin typeface="+mn-lt"/>
                <a:ea typeface="+mn-ea"/>
                <a:cs typeface="+mn-cs"/>
              </a:defRPr>
            </a:lvl3pPr>
            <a:lvl4pPr marL="864108" algn="l" defTabSz="576072" rtl="0" eaLnBrk="1" latinLnBrk="0" hangingPunct="1">
              <a:defRPr sz="1100" kern="1200">
                <a:solidFill>
                  <a:schemeClr val="tx1"/>
                </a:solidFill>
                <a:latin typeface="+mn-lt"/>
                <a:ea typeface="+mn-ea"/>
                <a:cs typeface="+mn-cs"/>
              </a:defRPr>
            </a:lvl4pPr>
            <a:lvl5pPr marL="1152144" algn="l" defTabSz="576072" rtl="0" eaLnBrk="1" latinLnBrk="0" hangingPunct="1">
              <a:defRPr sz="1100" kern="1200">
                <a:solidFill>
                  <a:schemeClr val="tx1"/>
                </a:solidFill>
                <a:latin typeface="+mn-lt"/>
                <a:ea typeface="+mn-ea"/>
                <a:cs typeface="+mn-cs"/>
              </a:defRPr>
            </a:lvl5pPr>
            <a:lvl6pPr marL="1440180" algn="l" defTabSz="576072" rtl="0" eaLnBrk="1" latinLnBrk="0" hangingPunct="1">
              <a:defRPr sz="1100" kern="1200">
                <a:solidFill>
                  <a:schemeClr val="tx1"/>
                </a:solidFill>
                <a:latin typeface="+mn-lt"/>
                <a:ea typeface="+mn-ea"/>
                <a:cs typeface="+mn-cs"/>
              </a:defRPr>
            </a:lvl6pPr>
            <a:lvl7pPr marL="1728216" algn="l" defTabSz="576072" rtl="0" eaLnBrk="1" latinLnBrk="0" hangingPunct="1">
              <a:defRPr sz="1100" kern="1200">
                <a:solidFill>
                  <a:schemeClr val="tx1"/>
                </a:solidFill>
                <a:latin typeface="+mn-lt"/>
                <a:ea typeface="+mn-ea"/>
                <a:cs typeface="+mn-cs"/>
              </a:defRPr>
            </a:lvl7pPr>
            <a:lvl8pPr marL="2016252" algn="l" defTabSz="576072" rtl="0" eaLnBrk="1" latinLnBrk="0" hangingPunct="1">
              <a:defRPr sz="1100" kern="1200">
                <a:solidFill>
                  <a:schemeClr val="tx1"/>
                </a:solidFill>
                <a:latin typeface="+mn-lt"/>
                <a:ea typeface="+mn-ea"/>
                <a:cs typeface="+mn-cs"/>
              </a:defRPr>
            </a:lvl8pPr>
            <a:lvl9pPr marL="2304288" algn="l" defTabSz="576072" rtl="0" eaLnBrk="1" latinLnBrk="0" hangingPunct="1">
              <a:defRPr sz="1100" kern="1200">
                <a:solidFill>
                  <a:schemeClr val="tx1"/>
                </a:solidFill>
                <a:latin typeface="+mn-lt"/>
                <a:ea typeface="+mn-ea"/>
                <a:cs typeface="+mn-cs"/>
              </a:defRPr>
            </a:lvl9pPr>
          </a:lstStyle>
          <a:p>
            <a:pPr algn="r"/>
            <a:fld id="{2136BB9F-F41C-4172-B28A-19863538028F}" type="slidenum">
              <a:rPr lang="pl-PL" sz="1314" smtClean="0">
                <a:solidFill>
                  <a:srgbClr val="005023"/>
                </a:solidFill>
                <a:latin typeface="Arial" panose="020B0604020202020204" pitchFamily="34" charset="0"/>
                <a:cs typeface="Arial" panose="020B0604020202020204" pitchFamily="34" charset="0"/>
              </a:rPr>
              <a:pPr algn="r"/>
              <a:t>‹#›</a:t>
            </a:fld>
            <a:endParaRPr lang="pl-PL" sz="1314" dirty="0">
              <a:solidFill>
                <a:srgbClr val="005023"/>
              </a:solidFill>
              <a:latin typeface="Arial" panose="020B0604020202020204" pitchFamily="34" charset="0"/>
              <a:cs typeface="Arial" panose="020B0604020202020204" pitchFamily="34" charset="0"/>
            </a:endParaRPr>
          </a:p>
        </p:txBody>
      </p:sp>
      <p:sp>
        <p:nvSpPr>
          <p:cNvPr id="4" name="Tytuł 3">
            <a:extLst>
              <a:ext uri="{FF2B5EF4-FFF2-40B4-BE49-F238E27FC236}">
                <a16:creationId xmlns:a16="http://schemas.microsoft.com/office/drawing/2014/main" id="{D88CA303-2802-4A87-A6BB-A9F004768F7A}"/>
              </a:ext>
            </a:extLst>
          </p:cNvPr>
          <p:cNvSpPr>
            <a:spLocks noGrp="1"/>
          </p:cNvSpPr>
          <p:nvPr>
            <p:ph type="title" hasCustomPrompt="1"/>
          </p:nvPr>
        </p:nvSpPr>
        <p:spPr>
          <a:xfrm>
            <a:off x="1382092" y="1295520"/>
            <a:ext cx="9581607" cy="914689"/>
          </a:xfrm>
          <a:prstGeom prst="rect">
            <a:avLst/>
          </a:prstGeom>
        </p:spPr>
        <p:txBody>
          <a:bodyPr lIns="0"/>
          <a:lstStyle>
            <a:lvl1pPr algn="l">
              <a:defRPr sz="3753">
                <a:solidFill>
                  <a:srgbClr val="005023"/>
                </a:solidFill>
                <a:latin typeface="Arial" panose="020B0604020202020204" pitchFamily="34" charset="0"/>
                <a:cs typeface="Arial" panose="020B0604020202020204" pitchFamily="34" charset="0"/>
              </a:defRPr>
            </a:lvl1pPr>
          </a:lstStyle>
          <a:p>
            <a:r>
              <a:rPr lang="pl-PL" dirty="0"/>
              <a:t>Tytuł slajdu</a:t>
            </a:r>
          </a:p>
        </p:txBody>
      </p:sp>
      <p:sp>
        <p:nvSpPr>
          <p:cNvPr id="7" name="Symbol zastępczy tekstu 6">
            <a:extLst>
              <a:ext uri="{FF2B5EF4-FFF2-40B4-BE49-F238E27FC236}">
                <a16:creationId xmlns:a16="http://schemas.microsoft.com/office/drawing/2014/main" id="{6B07AB1A-DDFE-44A7-83E9-0A454A0BB7C1}"/>
              </a:ext>
            </a:extLst>
          </p:cNvPr>
          <p:cNvSpPr>
            <a:spLocks noGrp="1"/>
          </p:cNvSpPr>
          <p:nvPr>
            <p:ph type="body" sz="quarter" idx="10" hasCustomPrompt="1"/>
          </p:nvPr>
        </p:nvSpPr>
        <p:spPr>
          <a:xfrm>
            <a:off x="1378110" y="2515105"/>
            <a:ext cx="9581607" cy="2439170"/>
          </a:xfrm>
          <a:prstGeom prst="rect">
            <a:avLst/>
          </a:prstGeom>
        </p:spPr>
        <p:txBody>
          <a:bodyPr lIns="0"/>
          <a:lstStyle>
            <a:lvl1pPr>
              <a:buFont typeface="Arial" panose="020B0604020202020204" pitchFamily="34" charset="0"/>
              <a:buChar char="•"/>
              <a:defRPr sz="2293">
                <a:latin typeface="Arial" panose="020B0604020202020204" pitchFamily="34" charset="0"/>
                <a:cs typeface="Arial" panose="020B0604020202020204" pitchFamily="34" charset="0"/>
              </a:defRPr>
            </a:lvl1pPr>
            <a:lvl2pPr>
              <a:buFont typeface="Arial" panose="020B0604020202020204" pitchFamily="34" charset="0"/>
              <a:buChar char="•"/>
              <a:defRPr sz="1668">
                <a:latin typeface="Arial" panose="020B0604020202020204" pitchFamily="34" charset="0"/>
                <a:cs typeface="Arial" panose="020B0604020202020204" pitchFamily="34" charset="0"/>
              </a:defRPr>
            </a:lvl2pPr>
          </a:lstStyle>
          <a:p>
            <a:pPr lvl="0"/>
            <a:r>
              <a:rPr lang="pl-PL" dirty="0"/>
              <a:t>Treść główna, punkt 1</a:t>
            </a:r>
          </a:p>
          <a:p>
            <a:pPr lvl="1"/>
            <a:r>
              <a:rPr lang="pl-PL" dirty="0"/>
              <a:t>Podpunkt 1, wymieniane treści, informacje</a:t>
            </a:r>
          </a:p>
          <a:p>
            <a:pPr lvl="1"/>
            <a:r>
              <a:rPr lang="pl-PL" dirty="0"/>
              <a:t>Podpunkt 2, wymieniane treści, informacje</a:t>
            </a:r>
          </a:p>
          <a:p>
            <a:pPr lvl="1"/>
            <a:endParaRPr lang="pl-PL" dirty="0"/>
          </a:p>
          <a:p>
            <a:pPr marL="337688" marR="0" lvl="0" indent="-337688" algn="l" defTabSz="900501"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pl-PL" dirty="0"/>
              <a:t>Treść główna, punkt 2</a:t>
            </a:r>
          </a:p>
          <a:p>
            <a:pPr lvl="1"/>
            <a:r>
              <a:rPr lang="pl-PL" dirty="0"/>
              <a:t>Podpunkt 1, wymieniane treści, informacje</a:t>
            </a:r>
          </a:p>
          <a:p>
            <a:pPr lvl="1"/>
            <a:r>
              <a:rPr lang="pl-PL" dirty="0"/>
              <a:t>Podpunkt 2, wymieniane treści, informacje</a:t>
            </a:r>
          </a:p>
          <a:p>
            <a:pPr lvl="0"/>
            <a:endParaRPr lang="pl-PL" dirty="0"/>
          </a:p>
          <a:p>
            <a:pPr lvl="0"/>
            <a:endParaRPr lang="pl-PL" dirty="0"/>
          </a:p>
          <a:p>
            <a:pPr lvl="1"/>
            <a:endParaRPr lang="pl-PL" dirty="0"/>
          </a:p>
        </p:txBody>
      </p:sp>
      <p:sp>
        <p:nvSpPr>
          <p:cNvPr id="9" name="pole tekstowe 8">
            <a:extLst>
              <a:ext uri="{FF2B5EF4-FFF2-40B4-BE49-F238E27FC236}">
                <a16:creationId xmlns:a16="http://schemas.microsoft.com/office/drawing/2014/main" id="{F6CD6866-0B31-41F9-8EE6-EEF22915835B}"/>
              </a:ext>
            </a:extLst>
          </p:cNvPr>
          <p:cNvSpPr txBox="1"/>
          <p:nvPr userDrawn="1"/>
        </p:nvSpPr>
        <p:spPr>
          <a:xfrm>
            <a:off x="1276236" y="6280343"/>
            <a:ext cx="2184500" cy="202235"/>
          </a:xfrm>
          <a:prstGeom prst="rect">
            <a:avLst/>
          </a:prstGeom>
          <a:noFill/>
        </p:spPr>
        <p:txBody>
          <a:bodyPr wrap="square" lIns="0" tIns="0" rIns="0" bIns="0" rtlCol="0">
            <a:spAutoFit/>
          </a:bodyPr>
          <a:lstStyle/>
          <a:p>
            <a:r>
              <a:rPr lang="pl-PL" sz="1314" dirty="0">
                <a:solidFill>
                  <a:srgbClr val="005023"/>
                </a:solidFill>
                <a:latin typeface="Arial" panose="020B0604020202020204" pitchFamily="34" charset="0"/>
                <a:cs typeface="Arial" panose="020B0604020202020204" pitchFamily="34" charset="0"/>
              </a:rPr>
              <a:t>www.lasy.gov.pl</a:t>
            </a:r>
            <a:endParaRPr lang="pl-PL" sz="1314" dirty="0">
              <a:solidFill>
                <a:srgbClr val="005023"/>
              </a:solidFill>
            </a:endParaRPr>
          </a:p>
        </p:txBody>
      </p:sp>
      <p:pic>
        <p:nvPicPr>
          <p:cNvPr id="3" name="Obraz 2">
            <a:extLst>
              <a:ext uri="{FF2B5EF4-FFF2-40B4-BE49-F238E27FC236}">
                <a16:creationId xmlns:a16="http://schemas.microsoft.com/office/drawing/2014/main" id="{901A839D-0C7E-8BF6-D859-C54189EA42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37191" y="309278"/>
            <a:ext cx="938038" cy="588363"/>
          </a:xfrm>
          <a:prstGeom prst="rect">
            <a:avLst/>
          </a:prstGeom>
        </p:spPr>
      </p:pic>
      <p:pic>
        <p:nvPicPr>
          <p:cNvPr id="10" name="Obraz 9" descr="Obraz zawierający tekst&#10;&#10;Opis wygenerowany automatycznie">
            <a:extLst>
              <a:ext uri="{FF2B5EF4-FFF2-40B4-BE49-F238E27FC236}">
                <a16:creationId xmlns:a16="http://schemas.microsoft.com/office/drawing/2014/main" id="{6B0CDF4A-65BE-F7D3-9E2C-6365EF242E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76237" y="288951"/>
            <a:ext cx="1876076" cy="564867"/>
          </a:xfrm>
          <a:prstGeom prst="rect">
            <a:avLst/>
          </a:prstGeom>
        </p:spPr>
      </p:pic>
      <p:pic>
        <p:nvPicPr>
          <p:cNvPr id="8" name="Obraz 7">
            <a:extLst>
              <a:ext uri="{FF2B5EF4-FFF2-40B4-BE49-F238E27FC236}">
                <a16:creationId xmlns:a16="http://schemas.microsoft.com/office/drawing/2014/main" id="{F0C9E38C-DF17-1878-1EE0-2F39AB724ED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9359" r="63633"/>
          <a:stretch/>
        </p:blipFill>
        <p:spPr>
          <a:xfrm>
            <a:off x="-3176" y="-16639"/>
            <a:ext cx="711900" cy="6876227"/>
          </a:xfrm>
          <a:prstGeom prst="rect">
            <a:avLst/>
          </a:prstGeom>
        </p:spPr>
      </p:pic>
      <p:sp>
        <p:nvSpPr>
          <p:cNvPr id="6" name="Prostokąt: zaokrąglone rogi 5">
            <a:extLst>
              <a:ext uri="{FF2B5EF4-FFF2-40B4-BE49-F238E27FC236}">
                <a16:creationId xmlns:a16="http://schemas.microsoft.com/office/drawing/2014/main" id="{B8596759-5757-400F-F471-944F38FED642}"/>
              </a:ext>
            </a:extLst>
          </p:cNvPr>
          <p:cNvSpPr/>
          <p:nvPr userDrawn="1"/>
        </p:nvSpPr>
        <p:spPr>
          <a:xfrm>
            <a:off x="327608" y="356741"/>
            <a:ext cx="723701" cy="6145757"/>
          </a:xfrm>
          <a:prstGeom prst="roundRect">
            <a:avLst>
              <a:gd name="adj" fmla="val 15969"/>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spTree>
    <p:extLst>
      <p:ext uri="{BB962C8B-B14F-4D97-AF65-F5344CB8AC3E}">
        <p14:creationId xmlns:p14="http://schemas.microsoft.com/office/powerpoint/2010/main" val="1960881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lajd pus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384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00551" y="1200431"/>
            <a:ext cx="5304869" cy="3394861"/>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05606" y="1200431"/>
            <a:ext cx="5304869" cy="3394861"/>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AF095654-D518-47B8-8E26-BBB49DC1D216}" type="datetimeFigureOut">
              <a:rPr lang="pl-PL" smtClean="0"/>
              <a:t>27.04.2026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740871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00551" y="274702"/>
            <a:ext cx="10809923" cy="1143265"/>
          </a:xfrm>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600551" y="1535470"/>
            <a:ext cx="5306955" cy="639911"/>
          </a:xfrm>
        </p:spPr>
        <p:txBody>
          <a:bodyPr anchor="b"/>
          <a:lstStyle>
            <a:lvl1pPr marL="0" indent="0">
              <a:buNone/>
              <a:defRPr sz="3200" b="1"/>
            </a:lvl1pPr>
            <a:lvl2pPr marL="603729" indent="0">
              <a:buNone/>
              <a:defRPr sz="2600" b="1"/>
            </a:lvl2pPr>
            <a:lvl3pPr marL="1207460" indent="0">
              <a:buNone/>
              <a:defRPr sz="2400" b="1"/>
            </a:lvl3pPr>
            <a:lvl4pPr marL="1811189" indent="0">
              <a:buNone/>
              <a:defRPr sz="2100" b="1"/>
            </a:lvl4pPr>
            <a:lvl5pPr marL="2414918" indent="0">
              <a:buNone/>
              <a:defRPr sz="2100" b="1"/>
            </a:lvl5pPr>
            <a:lvl6pPr marL="3018648" indent="0">
              <a:buNone/>
              <a:defRPr sz="2100" b="1"/>
            </a:lvl6pPr>
            <a:lvl7pPr marL="3622377" indent="0">
              <a:buNone/>
              <a:defRPr sz="2100" b="1"/>
            </a:lvl7pPr>
            <a:lvl8pPr marL="4226108" indent="0">
              <a:buNone/>
              <a:defRPr sz="2100" b="1"/>
            </a:lvl8pPr>
            <a:lvl9pPr marL="4829837" indent="0">
              <a:buNone/>
              <a:defRPr sz="2100" b="1"/>
            </a:lvl9pPr>
          </a:lstStyle>
          <a:p>
            <a:pPr lvl="0"/>
            <a:r>
              <a:rPr lang="pl-PL"/>
              <a:t>Kliknij, aby edytować style wzorca tekstu</a:t>
            </a:r>
          </a:p>
        </p:txBody>
      </p:sp>
      <p:sp>
        <p:nvSpPr>
          <p:cNvPr id="4" name="Symbol zastępczy zawartości 3"/>
          <p:cNvSpPr>
            <a:spLocks noGrp="1"/>
          </p:cNvSpPr>
          <p:nvPr>
            <p:ph sz="half" idx="2"/>
          </p:nvPr>
        </p:nvSpPr>
        <p:spPr>
          <a:xfrm>
            <a:off x="600551" y="2175379"/>
            <a:ext cx="5306955" cy="3952203"/>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01438" y="1535470"/>
            <a:ext cx="5309040" cy="639911"/>
          </a:xfrm>
        </p:spPr>
        <p:txBody>
          <a:bodyPr anchor="b"/>
          <a:lstStyle>
            <a:lvl1pPr marL="0" indent="0">
              <a:buNone/>
              <a:defRPr sz="3200" b="1"/>
            </a:lvl1pPr>
            <a:lvl2pPr marL="603729" indent="0">
              <a:buNone/>
              <a:defRPr sz="2600" b="1"/>
            </a:lvl2pPr>
            <a:lvl3pPr marL="1207460" indent="0">
              <a:buNone/>
              <a:defRPr sz="2400" b="1"/>
            </a:lvl3pPr>
            <a:lvl4pPr marL="1811189" indent="0">
              <a:buNone/>
              <a:defRPr sz="2100" b="1"/>
            </a:lvl4pPr>
            <a:lvl5pPr marL="2414918" indent="0">
              <a:buNone/>
              <a:defRPr sz="2100" b="1"/>
            </a:lvl5pPr>
            <a:lvl6pPr marL="3018648" indent="0">
              <a:buNone/>
              <a:defRPr sz="2100" b="1"/>
            </a:lvl6pPr>
            <a:lvl7pPr marL="3622377" indent="0">
              <a:buNone/>
              <a:defRPr sz="2100" b="1"/>
            </a:lvl7pPr>
            <a:lvl8pPr marL="4226108" indent="0">
              <a:buNone/>
              <a:defRPr sz="2100" b="1"/>
            </a:lvl8pPr>
            <a:lvl9pPr marL="4829837" indent="0">
              <a:buNone/>
              <a:defRPr sz="2100" b="1"/>
            </a:lvl9pPr>
          </a:lstStyle>
          <a:p>
            <a:pPr lvl="0"/>
            <a:r>
              <a:rPr lang="pl-PL"/>
              <a:t>Kliknij, aby edytować style wzorca tekstu</a:t>
            </a:r>
          </a:p>
        </p:txBody>
      </p:sp>
      <p:sp>
        <p:nvSpPr>
          <p:cNvPr id="6" name="Symbol zastępczy zawartości 5"/>
          <p:cNvSpPr>
            <a:spLocks noGrp="1"/>
          </p:cNvSpPr>
          <p:nvPr>
            <p:ph sz="quarter" idx="4"/>
          </p:nvPr>
        </p:nvSpPr>
        <p:spPr>
          <a:xfrm>
            <a:off x="6101438" y="2175379"/>
            <a:ext cx="5309040" cy="3952203"/>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F095654-D518-47B8-8E26-BBB49DC1D216}" type="datetimeFigureOut">
              <a:rPr lang="pl-PL" smtClean="0"/>
              <a:t>27.04.2026</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4046139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AF095654-D518-47B8-8E26-BBB49DC1D216}" type="datetimeFigureOut">
              <a:rPr lang="pl-PL" smtClean="0"/>
              <a:t>27.04.2026</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3997836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F095654-D518-47B8-8E26-BBB49DC1D216}" type="datetimeFigureOut">
              <a:rPr lang="pl-PL" smtClean="0"/>
              <a:t>27.04.2026</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1273749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00556" y="273113"/>
            <a:ext cx="3951544" cy="1162320"/>
          </a:xfrm>
        </p:spPr>
        <p:txBody>
          <a:bodyPr anchor="b"/>
          <a:lstStyle>
            <a:lvl1pPr algn="l">
              <a:defRPr sz="2600" b="1"/>
            </a:lvl1pPr>
          </a:lstStyle>
          <a:p>
            <a:r>
              <a:rPr lang="pl-PL"/>
              <a:t>Kliknij, aby edytować styl</a:t>
            </a:r>
          </a:p>
        </p:txBody>
      </p:sp>
      <p:sp>
        <p:nvSpPr>
          <p:cNvPr id="3" name="Symbol zastępczy zawartości 2"/>
          <p:cNvSpPr>
            <a:spLocks noGrp="1"/>
          </p:cNvSpPr>
          <p:nvPr>
            <p:ph idx="1"/>
          </p:nvPr>
        </p:nvSpPr>
        <p:spPr>
          <a:xfrm>
            <a:off x="4695977" y="273116"/>
            <a:ext cx="6714497" cy="5854469"/>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600556" y="1435437"/>
            <a:ext cx="3951544" cy="4692149"/>
          </a:xfrm>
        </p:spPr>
        <p:txBody>
          <a:bodyPr/>
          <a:lstStyle>
            <a:lvl1pPr marL="0" indent="0">
              <a:buNone/>
              <a:defRPr sz="1800"/>
            </a:lvl1pPr>
            <a:lvl2pPr marL="603729" indent="0">
              <a:buNone/>
              <a:defRPr sz="1700"/>
            </a:lvl2pPr>
            <a:lvl3pPr marL="1207460" indent="0">
              <a:buNone/>
              <a:defRPr sz="1300"/>
            </a:lvl3pPr>
            <a:lvl4pPr marL="1811189" indent="0">
              <a:buNone/>
              <a:defRPr sz="1200"/>
            </a:lvl4pPr>
            <a:lvl5pPr marL="2414918" indent="0">
              <a:buNone/>
              <a:defRPr sz="1200"/>
            </a:lvl5pPr>
            <a:lvl6pPr marL="3018648" indent="0">
              <a:buNone/>
              <a:defRPr sz="1200"/>
            </a:lvl6pPr>
            <a:lvl7pPr marL="3622377" indent="0">
              <a:buNone/>
              <a:defRPr sz="1200"/>
            </a:lvl7pPr>
            <a:lvl8pPr marL="4226108" indent="0">
              <a:buNone/>
              <a:defRPr sz="1200"/>
            </a:lvl8pPr>
            <a:lvl9pPr marL="4829837" indent="0">
              <a:buNone/>
              <a:defRPr sz="12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F095654-D518-47B8-8E26-BBB49DC1D216}" type="datetimeFigureOut">
              <a:rPr lang="pl-PL" smtClean="0"/>
              <a:t>27.04.2026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533203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2354245" y="4801713"/>
            <a:ext cx="7206615" cy="566870"/>
          </a:xfrm>
        </p:spPr>
        <p:txBody>
          <a:bodyPr anchor="b"/>
          <a:lstStyle>
            <a:lvl1pPr algn="l">
              <a:defRPr sz="2600" b="1"/>
            </a:lvl1pPr>
          </a:lstStyle>
          <a:p>
            <a:r>
              <a:rPr lang="pl-PL"/>
              <a:t>Kliknij, aby edytować styl</a:t>
            </a:r>
          </a:p>
        </p:txBody>
      </p:sp>
      <p:sp>
        <p:nvSpPr>
          <p:cNvPr id="3" name="Symbol zastępczy obrazu 2"/>
          <p:cNvSpPr>
            <a:spLocks noGrp="1"/>
          </p:cNvSpPr>
          <p:nvPr>
            <p:ph type="pic" idx="1"/>
          </p:nvPr>
        </p:nvSpPr>
        <p:spPr>
          <a:xfrm>
            <a:off x="2354245" y="612917"/>
            <a:ext cx="7206615" cy="4115753"/>
          </a:xfrm>
        </p:spPr>
        <p:txBody>
          <a:bodyPr/>
          <a:lstStyle>
            <a:lvl1pPr marL="0" indent="0">
              <a:buNone/>
              <a:defRPr sz="4200"/>
            </a:lvl1pPr>
            <a:lvl2pPr marL="603729" indent="0">
              <a:buNone/>
              <a:defRPr sz="3700"/>
            </a:lvl2pPr>
            <a:lvl3pPr marL="1207460" indent="0">
              <a:buNone/>
              <a:defRPr sz="3200"/>
            </a:lvl3pPr>
            <a:lvl4pPr marL="1811189" indent="0">
              <a:buNone/>
              <a:defRPr sz="2600"/>
            </a:lvl4pPr>
            <a:lvl5pPr marL="2414918" indent="0">
              <a:buNone/>
              <a:defRPr sz="2600"/>
            </a:lvl5pPr>
            <a:lvl6pPr marL="3018648" indent="0">
              <a:buNone/>
              <a:defRPr sz="2600"/>
            </a:lvl6pPr>
            <a:lvl7pPr marL="3622377" indent="0">
              <a:buNone/>
              <a:defRPr sz="2600"/>
            </a:lvl7pPr>
            <a:lvl8pPr marL="4226108" indent="0">
              <a:buNone/>
              <a:defRPr sz="2600"/>
            </a:lvl8pPr>
            <a:lvl9pPr marL="4829837" indent="0">
              <a:buNone/>
              <a:defRPr sz="2600"/>
            </a:lvl9pPr>
          </a:lstStyle>
          <a:p>
            <a:endParaRPr lang="pl-PL"/>
          </a:p>
        </p:txBody>
      </p:sp>
      <p:sp>
        <p:nvSpPr>
          <p:cNvPr id="4" name="Symbol zastępczy tekstu 3"/>
          <p:cNvSpPr>
            <a:spLocks noGrp="1"/>
          </p:cNvSpPr>
          <p:nvPr>
            <p:ph type="body" sz="half" idx="2"/>
          </p:nvPr>
        </p:nvSpPr>
        <p:spPr>
          <a:xfrm>
            <a:off x="2354245" y="5368583"/>
            <a:ext cx="7206615" cy="805049"/>
          </a:xfrm>
        </p:spPr>
        <p:txBody>
          <a:bodyPr/>
          <a:lstStyle>
            <a:lvl1pPr marL="0" indent="0">
              <a:buNone/>
              <a:defRPr sz="1800"/>
            </a:lvl1pPr>
            <a:lvl2pPr marL="603729" indent="0">
              <a:buNone/>
              <a:defRPr sz="1700"/>
            </a:lvl2pPr>
            <a:lvl3pPr marL="1207460" indent="0">
              <a:buNone/>
              <a:defRPr sz="1300"/>
            </a:lvl3pPr>
            <a:lvl4pPr marL="1811189" indent="0">
              <a:buNone/>
              <a:defRPr sz="1200"/>
            </a:lvl4pPr>
            <a:lvl5pPr marL="2414918" indent="0">
              <a:buNone/>
              <a:defRPr sz="1200"/>
            </a:lvl5pPr>
            <a:lvl6pPr marL="3018648" indent="0">
              <a:buNone/>
              <a:defRPr sz="1200"/>
            </a:lvl6pPr>
            <a:lvl7pPr marL="3622377" indent="0">
              <a:buNone/>
              <a:defRPr sz="1200"/>
            </a:lvl7pPr>
            <a:lvl8pPr marL="4226108" indent="0">
              <a:buNone/>
              <a:defRPr sz="1200"/>
            </a:lvl8pPr>
            <a:lvl9pPr marL="4829837" indent="0">
              <a:buNone/>
              <a:defRPr sz="12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F095654-D518-47B8-8E26-BBB49DC1D216}" type="datetimeFigureOut">
              <a:rPr lang="pl-PL" smtClean="0"/>
              <a:t>27.04.2026</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1B89A78E-6D0C-4CE7-8A42-E4E3E8B42EBB}" type="slidenum">
              <a:rPr lang="pl-PL" smtClean="0"/>
              <a:t>‹#›</a:t>
            </a:fld>
            <a:endParaRPr lang="pl-PL"/>
          </a:p>
        </p:txBody>
      </p:sp>
    </p:spTree>
    <p:extLst>
      <p:ext uri="{BB962C8B-B14F-4D97-AF65-F5344CB8AC3E}">
        <p14:creationId xmlns:p14="http://schemas.microsoft.com/office/powerpoint/2010/main" val="3820621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600551" y="274702"/>
            <a:ext cx="10809923" cy="1143265"/>
          </a:xfrm>
          <a:prstGeom prst="rect">
            <a:avLst/>
          </a:prstGeom>
        </p:spPr>
        <p:txBody>
          <a:bodyPr vert="horz" lIns="120747" tIns="60373" rIns="120747" bIns="60373" rtlCol="0" anchor="ctr">
            <a:normAutofit/>
          </a:bodyPr>
          <a:lstStyle/>
          <a:p>
            <a:r>
              <a:rPr lang="pl-PL"/>
              <a:t>Kliknij, aby edytować styl</a:t>
            </a:r>
          </a:p>
        </p:txBody>
      </p:sp>
      <p:sp>
        <p:nvSpPr>
          <p:cNvPr id="3" name="Symbol zastępczy tekstu 2"/>
          <p:cNvSpPr>
            <a:spLocks noGrp="1"/>
          </p:cNvSpPr>
          <p:nvPr>
            <p:ph type="body" idx="1"/>
          </p:nvPr>
        </p:nvSpPr>
        <p:spPr>
          <a:xfrm>
            <a:off x="600551" y="1600573"/>
            <a:ext cx="10809923" cy="4527011"/>
          </a:xfrm>
          <a:prstGeom prst="rect">
            <a:avLst/>
          </a:prstGeom>
        </p:spPr>
        <p:txBody>
          <a:bodyPr vert="horz" lIns="120747" tIns="60373" rIns="120747" bIns="60373"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600551" y="6357824"/>
            <a:ext cx="2802573" cy="365210"/>
          </a:xfrm>
          <a:prstGeom prst="rect">
            <a:avLst/>
          </a:prstGeom>
        </p:spPr>
        <p:txBody>
          <a:bodyPr vert="horz" lIns="120747" tIns="60373" rIns="120747" bIns="60373" rtlCol="0" anchor="ctr"/>
          <a:lstStyle>
            <a:lvl1pPr algn="l">
              <a:defRPr sz="1700">
                <a:solidFill>
                  <a:schemeClr val="tx1">
                    <a:tint val="75000"/>
                  </a:schemeClr>
                </a:solidFill>
              </a:defRPr>
            </a:lvl1pPr>
          </a:lstStyle>
          <a:p>
            <a:fld id="{AF095654-D518-47B8-8E26-BBB49DC1D216}" type="datetimeFigureOut">
              <a:rPr lang="pl-PL" smtClean="0"/>
              <a:t>27.04.2026</a:t>
            </a:fld>
            <a:endParaRPr lang="pl-PL"/>
          </a:p>
        </p:txBody>
      </p:sp>
      <p:sp>
        <p:nvSpPr>
          <p:cNvPr id="5" name="Symbol zastępczy stopki 4"/>
          <p:cNvSpPr>
            <a:spLocks noGrp="1"/>
          </p:cNvSpPr>
          <p:nvPr>
            <p:ph type="ftr" sz="quarter" idx="3"/>
          </p:nvPr>
        </p:nvSpPr>
        <p:spPr>
          <a:xfrm>
            <a:off x="4103767" y="6357824"/>
            <a:ext cx="3803491" cy="365210"/>
          </a:xfrm>
          <a:prstGeom prst="rect">
            <a:avLst/>
          </a:prstGeom>
        </p:spPr>
        <p:txBody>
          <a:bodyPr vert="horz" lIns="120747" tIns="60373" rIns="120747" bIns="60373" rtlCol="0" anchor="ctr"/>
          <a:lstStyle>
            <a:lvl1pPr algn="ctr">
              <a:defRPr sz="17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07901" y="6357824"/>
            <a:ext cx="2802573" cy="365210"/>
          </a:xfrm>
          <a:prstGeom prst="rect">
            <a:avLst/>
          </a:prstGeom>
        </p:spPr>
        <p:txBody>
          <a:bodyPr vert="horz" lIns="120747" tIns="60373" rIns="120747" bIns="60373" rtlCol="0" anchor="ctr"/>
          <a:lstStyle>
            <a:lvl1pPr algn="r">
              <a:defRPr sz="1700">
                <a:solidFill>
                  <a:schemeClr val="tx1">
                    <a:tint val="75000"/>
                  </a:schemeClr>
                </a:solidFill>
              </a:defRPr>
            </a:lvl1pPr>
          </a:lstStyle>
          <a:p>
            <a:fld id="{1B89A78E-6D0C-4CE7-8A42-E4E3E8B42EBB}" type="slidenum">
              <a:rPr lang="pl-PL" smtClean="0"/>
              <a:t>‹#›</a:t>
            </a:fld>
            <a:endParaRPr lang="pl-PL"/>
          </a:p>
        </p:txBody>
      </p:sp>
    </p:spTree>
    <p:extLst>
      <p:ext uri="{BB962C8B-B14F-4D97-AF65-F5344CB8AC3E}">
        <p14:creationId xmlns:p14="http://schemas.microsoft.com/office/powerpoint/2010/main" val="2227431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81" r:id="rId20"/>
    <p:sldLayoutId id="2147483682" r:id="rId21"/>
    <p:sldLayoutId id="2147483684" r:id="rId22"/>
    <p:sldLayoutId id="2147483685" r:id="rId23"/>
    <p:sldLayoutId id="2147483688" r:id="rId24"/>
    <p:sldLayoutId id="2147483689" r:id="rId25"/>
    <p:sldLayoutId id="2147483690" r:id="rId26"/>
    <p:sldLayoutId id="2147483691" r:id="rId27"/>
    <p:sldLayoutId id="2147483693" r:id="rId28"/>
    <p:sldLayoutId id="2147483694" r:id="rId29"/>
    <p:sldLayoutId id="2147483697" r:id="rId30"/>
    <p:sldLayoutId id="2147483698" r:id="rId31"/>
  </p:sldLayoutIdLst>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xStyles>
    <p:titleStyle>
      <a:lvl1pPr algn="ctr" defTabSz="1207460" rtl="0" eaLnBrk="1" latinLnBrk="0" hangingPunct="1">
        <a:spcBef>
          <a:spcPct val="0"/>
        </a:spcBef>
        <a:buNone/>
        <a:defRPr sz="5800" kern="1200">
          <a:solidFill>
            <a:schemeClr val="tx1"/>
          </a:solidFill>
          <a:latin typeface="+mj-lt"/>
          <a:ea typeface="+mj-ea"/>
          <a:cs typeface="+mj-cs"/>
        </a:defRPr>
      </a:lvl1pPr>
    </p:titleStyle>
    <p:bodyStyle>
      <a:lvl1pPr marL="452797" indent="-452797" algn="l" defTabSz="1207460" rtl="0" eaLnBrk="1" latinLnBrk="0" hangingPunct="1">
        <a:spcBef>
          <a:spcPct val="20000"/>
        </a:spcBef>
        <a:buFont typeface="Arial" panose="020B0604020202020204" pitchFamily="34" charset="0"/>
        <a:buChar char="•"/>
        <a:defRPr sz="4200" kern="1200">
          <a:solidFill>
            <a:schemeClr val="tx1"/>
          </a:solidFill>
          <a:latin typeface="+mn-lt"/>
          <a:ea typeface="+mn-ea"/>
          <a:cs typeface="+mn-cs"/>
        </a:defRPr>
      </a:lvl1pPr>
      <a:lvl2pPr marL="981060" indent="-377331" algn="l" defTabSz="120746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09324" indent="-301865" algn="l" defTabSz="120746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13053" indent="-301865" algn="l" defTabSz="120746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4pPr>
      <a:lvl5pPr marL="2716784" indent="-301865" algn="l" defTabSz="120746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5pPr>
      <a:lvl6pPr marL="3320513" indent="-301865" algn="l" defTabSz="120746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924242" indent="-301865" algn="l" defTabSz="120746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527972" indent="-301865" algn="l" defTabSz="120746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5131702" indent="-301865" algn="l" defTabSz="1207460"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p:bodyStyle>
    <p:otherStyle>
      <a:defPPr>
        <a:defRPr lang="pl-PL"/>
      </a:defPPr>
      <a:lvl1pPr marL="0" algn="l" defTabSz="1207460" rtl="0" eaLnBrk="1" latinLnBrk="0" hangingPunct="1">
        <a:defRPr sz="2400" kern="1200">
          <a:solidFill>
            <a:schemeClr val="tx1"/>
          </a:solidFill>
          <a:latin typeface="+mn-lt"/>
          <a:ea typeface="+mn-ea"/>
          <a:cs typeface="+mn-cs"/>
        </a:defRPr>
      </a:lvl1pPr>
      <a:lvl2pPr marL="603729" algn="l" defTabSz="1207460" rtl="0" eaLnBrk="1" latinLnBrk="0" hangingPunct="1">
        <a:defRPr sz="2400" kern="1200">
          <a:solidFill>
            <a:schemeClr val="tx1"/>
          </a:solidFill>
          <a:latin typeface="+mn-lt"/>
          <a:ea typeface="+mn-ea"/>
          <a:cs typeface="+mn-cs"/>
        </a:defRPr>
      </a:lvl2pPr>
      <a:lvl3pPr marL="1207460" algn="l" defTabSz="1207460" rtl="0" eaLnBrk="1" latinLnBrk="0" hangingPunct="1">
        <a:defRPr sz="2400" kern="1200">
          <a:solidFill>
            <a:schemeClr val="tx1"/>
          </a:solidFill>
          <a:latin typeface="+mn-lt"/>
          <a:ea typeface="+mn-ea"/>
          <a:cs typeface="+mn-cs"/>
        </a:defRPr>
      </a:lvl3pPr>
      <a:lvl4pPr marL="1811189" algn="l" defTabSz="1207460" rtl="0" eaLnBrk="1" latinLnBrk="0" hangingPunct="1">
        <a:defRPr sz="2400" kern="1200">
          <a:solidFill>
            <a:schemeClr val="tx1"/>
          </a:solidFill>
          <a:latin typeface="+mn-lt"/>
          <a:ea typeface="+mn-ea"/>
          <a:cs typeface="+mn-cs"/>
        </a:defRPr>
      </a:lvl4pPr>
      <a:lvl5pPr marL="2414918" algn="l" defTabSz="1207460" rtl="0" eaLnBrk="1" latinLnBrk="0" hangingPunct="1">
        <a:defRPr sz="2400" kern="1200">
          <a:solidFill>
            <a:schemeClr val="tx1"/>
          </a:solidFill>
          <a:latin typeface="+mn-lt"/>
          <a:ea typeface="+mn-ea"/>
          <a:cs typeface="+mn-cs"/>
        </a:defRPr>
      </a:lvl5pPr>
      <a:lvl6pPr marL="3018648" algn="l" defTabSz="1207460" rtl="0" eaLnBrk="1" latinLnBrk="0" hangingPunct="1">
        <a:defRPr sz="2400" kern="1200">
          <a:solidFill>
            <a:schemeClr val="tx1"/>
          </a:solidFill>
          <a:latin typeface="+mn-lt"/>
          <a:ea typeface="+mn-ea"/>
          <a:cs typeface="+mn-cs"/>
        </a:defRPr>
      </a:lvl6pPr>
      <a:lvl7pPr marL="3622377" algn="l" defTabSz="1207460" rtl="0" eaLnBrk="1" latinLnBrk="0" hangingPunct="1">
        <a:defRPr sz="2400" kern="1200">
          <a:solidFill>
            <a:schemeClr val="tx1"/>
          </a:solidFill>
          <a:latin typeface="+mn-lt"/>
          <a:ea typeface="+mn-ea"/>
          <a:cs typeface="+mn-cs"/>
        </a:defRPr>
      </a:lvl7pPr>
      <a:lvl8pPr marL="4226108" algn="l" defTabSz="1207460" rtl="0" eaLnBrk="1" latinLnBrk="0" hangingPunct="1">
        <a:defRPr sz="2400" kern="1200">
          <a:solidFill>
            <a:schemeClr val="tx1"/>
          </a:solidFill>
          <a:latin typeface="+mn-lt"/>
          <a:ea typeface="+mn-ea"/>
          <a:cs typeface="+mn-cs"/>
        </a:defRPr>
      </a:lvl8pPr>
      <a:lvl9pPr marL="4829837" algn="l" defTabSz="120746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9.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hyperlink" Target="bdl.lasy.gov.pl" TargetMode="External"/><Relationship Id="rId5" Type="http://schemas.openxmlformats.org/officeDocument/2006/relationships/hyperlink" Target="https://www.gov.pl/web/nadlesnictwo-piensk/plan-urzadzenia-lasu" TargetMode="External"/><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image" Target="../media/image23.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8.xml"/><Relationship Id="rId5" Type="http://schemas.openxmlformats.org/officeDocument/2006/relationships/image" Target="../media/image34.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hyperlink" Target="mailto:piensk@wroclaw.lasy.gov.pl" TargetMode="External"/><Relationship Id="rId2" Type="http://schemas.openxmlformats.org/officeDocument/2006/relationships/notesSlide" Target="../notesSlides/notesSlide33.xml"/><Relationship Id="rId1" Type="http://schemas.openxmlformats.org/officeDocument/2006/relationships/slideLayout" Target="../slideLayouts/slideLayout30.xml"/><Relationship Id="rId5" Type="http://schemas.openxmlformats.org/officeDocument/2006/relationships/image" Target="../media/image23.pn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hyperlink" Target="https://www.bdl.lasy.gov.pl/portal/map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p:cNvSpPr/>
          <p:nvPr/>
        </p:nvSpPr>
        <p:spPr>
          <a:xfrm>
            <a:off x="5777933" y="3155426"/>
            <a:ext cx="290464" cy="652486"/>
          </a:xfrm>
          <a:prstGeom prst="rect">
            <a:avLst/>
          </a:prstGeom>
        </p:spPr>
        <p:txBody>
          <a:bodyPr wrap="none">
            <a:spAutoFit/>
          </a:bodyPr>
          <a:lstStyle/>
          <a:p>
            <a:r>
              <a:rPr lang="pl-PL" sz="3640" dirty="0"/>
              <a:t> </a:t>
            </a:r>
          </a:p>
        </p:txBody>
      </p:sp>
      <p:pic>
        <p:nvPicPr>
          <p:cNvPr id="7" name="Obraz 6">
            <a:extLst>
              <a:ext uri="{FF2B5EF4-FFF2-40B4-BE49-F238E27FC236}">
                <a16:creationId xmlns:a16="http://schemas.microsoft.com/office/drawing/2014/main" id="{F3A86A76-6B60-CBCE-F0BD-4122A71C206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828966" y="403057"/>
            <a:ext cx="3406521" cy="1010209"/>
          </a:xfrm>
          <a:prstGeom prst="rect">
            <a:avLst/>
          </a:prstGeom>
        </p:spPr>
      </p:pic>
      <p:pic>
        <p:nvPicPr>
          <p:cNvPr id="15" name="Obraz 14">
            <a:extLst>
              <a:ext uri="{FF2B5EF4-FFF2-40B4-BE49-F238E27FC236}">
                <a16:creationId xmlns:a16="http://schemas.microsoft.com/office/drawing/2014/main" id="{147E6C45-05CD-9F1B-9EC5-B595A875BA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445" r="32113"/>
          <a:stretch/>
        </p:blipFill>
        <p:spPr>
          <a:xfrm>
            <a:off x="-25641" y="35306"/>
            <a:ext cx="4193752" cy="6772589"/>
          </a:xfrm>
          <a:prstGeom prst="rect">
            <a:avLst/>
          </a:prstGeom>
        </p:spPr>
      </p:pic>
      <p:sp>
        <p:nvSpPr>
          <p:cNvPr id="16" name="Prostokąt: zaokrąglone rogi 15">
            <a:extLst>
              <a:ext uri="{FF2B5EF4-FFF2-40B4-BE49-F238E27FC236}">
                <a16:creationId xmlns:a16="http://schemas.microsoft.com/office/drawing/2014/main" id="{CCB24AB6-8078-2EDA-92C1-CC520AF3A604}"/>
              </a:ext>
            </a:extLst>
          </p:cNvPr>
          <p:cNvSpPr/>
          <p:nvPr/>
        </p:nvSpPr>
        <p:spPr>
          <a:xfrm>
            <a:off x="327607" y="403057"/>
            <a:ext cx="4193752" cy="6053130"/>
          </a:xfrm>
          <a:prstGeom prst="roundRect">
            <a:avLst>
              <a:gd name="adj" fmla="val 3230"/>
            </a:avLst>
          </a:prstGeom>
          <a:noFill/>
          <a:ln w="22225">
            <a:solidFill>
              <a:srgbClr val="CDB35A"/>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3152"/>
          </a:p>
        </p:txBody>
      </p:sp>
      <p:cxnSp>
        <p:nvCxnSpPr>
          <p:cNvPr id="19" name="Łącznik prosty 18">
            <a:extLst>
              <a:ext uri="{FF2B5EF4-FFF2-40B4-BE49-F238E27FC236}">
                <a16:creationId xmlns:a16="http://schemas.microsoft.com/office/drawing/2014/main" id="{DAC72615-0A6F-92FE-3201-2FA47BF53CB8}"/>
              </a:ext>
            </a:extLst>
          </p:cNvPr>
          <p:cNvCxnSpPr>
            <a:cxnSpLocks/>
          </p:cNvCxnSpPr>
          <p:nvPr/>
        </p:nvCxnSpPr>
        <p:spPr>
          <a:xfrm>
            <a:off x="4924994" y="3997307"/>
            <a:ext cx="6620986" cy="0"/>
          </a:xfrm>
          <a:prstGeom prst="line">
            <a:avLst/>
          </a:prstGeom>
          <a:ln w="22225">
            <a:solidFill>
              <a:srgbClr val="CDB35A"/>
            </a:solidFill>
          </a:ln>
        </p:spPr>
        <p:style>
          <a:lnRef idx="1">
            <a:schemeClr val="dk1"/>
          </a:lnRef>
          <a:fillRef idx="0">
            <a:schemeClr val="dk1"/>
          </a:fillRef>
          <a:effectRef idx="0">
            <a:schemeClr val="dk1"/>
          </a:effectRef>
          <a:fontRef idx="minor">
            <a:schemeClr val="tx1"/>
          </a:fontRef>
        </p:style>
      </p:cxnSp>
      <p:sp>
        <p:nvSpPr>
          <p:cNvPr id="22" name="pole tekstowe 21">
            <a:extLst>
              <a:ext uri="{FF2B5EF4-FFF2-40B4-BE49-F238E27FC236}">
                <a16:creationId xmlns:a16="http://schemas.microsoft.com/office/drawing/2014/main" id="{FA4699A6-D03D-3B52-E9C7-B29BBF5F6AB9}"/>
              </a:ext>
            </a:extLst>
          </p:cNvPr>
          <p:cNvSpPr txBox="1"/>
          <p:nvPr/>
        </p:nvSpPr>
        <p:spPr>
          <a:xfrm>
            <a:off x="699691" y="686814"/>
            <a:ext cx="2184500" cy="242502"/>
          </a:xfrm>
          <a:prstGeom prst="rect">
            <a:avLst/>
          </a:prstGeom>
          <a:noFill/>
        </p:spPr>
        <p:txBody>
          <a:bodyPr wrap="square" lIns="0" tIns="0" rIns="0" bIns="0" rtlCol="0">
            <a:spAutoFit/>
          </a:bodyPr>
          <a:lstStyle/>
          <a:p>
            <a:r>
              <a:rPr lang="pl-PL" sz="1576" dirty="0">
                <a:solidFill>
                  <a:schemeClr val="bg1"/>
                </a:solidFill>
                <a:latin typeface="Arial" panose="020B0604020202020204" pitchFamily="34" charset="0"/>
                <a:cs typeface="Arial" panose="020B0604020202020204" pitchFamily="34" charset="0"/>
              </a:rPr>
              <a:t>www.lasy.gov.pl</a:t>
            </a:r>
            <a:endParaRPr lang="pl-PL" sz="1576" dirty="0">
              <a:solidFill>
                <a:schemeClr val="bg1"/>
              </a:solidFill>
            </a:endParaRPr>
          </a:p>
        </p:txBody>
      </p:sp>
      <p:sp>
        <p:nvSpPr>
          <p:cNvPr id="4" name="pole tekstowe 3">
            <a:extLst>
              <a:ext uri="{FF2B5EF4-FFF2-40B4-BE49-F238E27FC236}">
                <a16:creationId xmlns:a16="http://schemas.microsoft.com/office/drawing/2014/main" id="{A694E58E-F463-6E77-B5F5-F5F2BE5544A5}"/>
              </a:ext>
            </a:extLst>
          </p:cNvPr>
          <p:cNvSpPr txBox="1"/>
          <p:nvPr/>
        </p:nvSpPr>
        <p:spPr>
          <a:xfrm>
            <a:off x="4965071" y="1990984"/>
            <a:ext cx="6620986" cy="1882695"/>
          </a:xfrm>
          <a:prstGeom prst="rect">
            <a:avLst/>
          </a:prstGeom>
          <a:noFill/>
        </p:spPr>
        <p:txBody>
          <a:bodyPr wrap="square" lIns="0" tIns="0" rIns="0" bIns="0" rtlCol="0">
            <a:spAutoFit/>
          </a:bodyPr>
          <a:lstStyle/>
          <a:p>
            <a:r>
              <a:rPr lang="pl-PL" sz="3753" b="1" dirty="0">
                <a:solidFill>
                  <a:srgbClr val="005023"/>
                </a:solidFill>
                <a:latin typeface="Arial" panose="020B0604020202020204" pitchFamily="34" charset="0"/>
                <a:cs typeface="Arial" panose="020B0604020202020204" pitchFamily="34" charset="0"/>
              </a:rPr>
              <a:t>Nadleśnictwo Pieńsk</a:t>
            </a:r>
          </a:p>
          <a:p>
            <a:br>
              <a:rPr lang="pl-PL" sz="3753" b="1" dirty="0">
                <a:solidFill>
                  <a:srgbClr val="005023"/>
                </a:solidFill>
                <a:latin typeface="Arial" panose="020B0604020202020204" pitchFamily="34" charset="0"/>
                <a:cs typeface="Arial" panose="020B0604020202020204" pitchFamily="34" charset="0"/>
              </a:rPr>
            </a:br>
            <a:r>
              <a:rPr lang="pl-PL" sz="2364" b="1" dirty="0">
                <a:solidFill>
                  <a:srgbClr val="005023"/>
                </a:solidFill>
                <a:latin typeface="Arial" panose="020B0604020202020204" pitchFamily="34" charset="0"/>
                <a:cs typeface="Arial" panose="020B0604020202020204" pitchFamily="34" charset="0"/>
              </a:rPr>
              <a:t>Informacja o działalności w roku 2025</a:t>
            </a:r>
            <a:br>
              <a:rPr lang="pl-PL" sz="2364" b="1" dirty="0">
                <a:solidFill>
                  <a:srgbClr val="005023"/>
                </a:solidFill>
                <a:latin typeface="Arial" panose="020B0604020202020204" pitchFamily="34" charset="0"/>
                <a:cs typeface="Arial" panose="020B0604020202020204" pitchFamily="34" charset="0"/>
              </a:rPr>
            </a:br>
            <a:r>
              <a:rPr lang="pl-PL" sz="2364" b="1" dirty="0">
                <a:solidFill>
                  <a:srgbClr val="005023"/>
                </a:solidFill>
                <a:latin typeface="Arial" panose="020B0604020202020204" pitchFamily="34" charset="0"/>
                <a:cs typeface="Arial" panose="020B0604020202020204" pitchFamily="34" charset="0"/>
              </a:rPr>
              <a:t>Plany na rok 2026</a:t>
            </a:r>
            <a:endParaRPr lang="pl-PL" sz="2364" dirty="0">
              <a:solidFill>
                <a:srgbClr val="00502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43616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62941" y="765498"/>
            <a:ext cx="9581606" cy="456151"/>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Przyroda na terenie nadleśnictwa</a:t>
            </a: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pole tekstowe 2">
            <a:extLst>
              <a:ext uri="{FF2B5EF4-FFF2-40B4-BE49-F238E27FC236}">
                <a16:creationId xmlns:a16="http://schemas.microsoft.com/office/drawing/2014/main" id="{1D27EBCD-C61F-FDEB-B35B-144C6194F250}"/>
              </a:ext>
            </a:extLst>
          </p:cNvPr>
          <p:cNvSpPr txBox="1"/>
          <p:nvPr/>
        </p:nvSpPr>
        <p:spPr>
          <a:xfrm>
            <a:off x="1165182" y="1341562"/>
            <a:ext cx="10009112" cy="5088573"/>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Pomniki przyrody to zwykle pojedyncze okazy przyrody ożywionej bądź nieożywionej. Najczęściej występującymi w lasach pomnikami przyrody są najstarsze i największe drzewa. Na terenach niezabudowanych, jeżeli nie stanowi to zagrożenia dla ludzi lub mienia, drzewa stanowiące pomniki przyrody podlegają ochronie aż do ich samoistnego, całkowitego rozpadu.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panose="020F0502020204030204" pitchFamily="34" charset="0"/>
                <a:ea typeface="+mn-ea"/>
                <a:cs typeface="+mn-cs"/>
              </a:rPr>
              <a:t>Na gruntach będących w zarządzie nadleśnictwa Pieńsk znajduje się sześć pomników przyrody:</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     Dąb szypułkowy(</a:t>
            </a:r>
            <a:r>
              <a:rPr kumimoji="0" lang="pl-PL" sz="1400" b="0" i="0" u="none" strike="noStrike" kern="1200" cap="none" spc="0" normalizeH="0" baseline="0" noProof="0" dirty="0" err="1">
                <a:ln>
                  <a:noFill/>
                </a:ln>
                <a:solidFill>
                  <a:srgbClr val="005023"/>
                </a:solidFill>
                <a:effectLst/>
                <a:uLnTx/>
                <a:uFillTx/>
                <a:latin typeface="Calibri"/>
                <a:ea typeface="+mn-ea"/>
                <a:cs typeface="+mn-cs"/>
              </a:rPr>
              <a:t>Quercus</a:t>
            </a:r>
            <a:r>
              <a:rPr kumimoji="0" lang="pl-PL" sz="1400" b="0" i="0" u="none" strike="noStrike" kern="1200" cap="none" spc="0" normalizeH="0" baseline="0" noProof="0" dirty="0">
                <a:ln>
                  <a:noFill/>
                </a:ln>
                <a:solidFill>
                  <a:srgbClr val="005023"/>
                </a:solidFill>
                <a:effectLst/>
                <a:uLnTx/>
                <a:uFillTx/>
                <a:latin typeface="Calibri"/>
                <a:ea typeface="+mn-ea"/>
                <a:cs typeface="+mn-cs"/>
              </a:rPr>
              <a:t> robur)  – wys. 25 m,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obwód pnia na wysokości 1,3 m 472 cm</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     Dąb czerwony (</a:t>
            </a:r>
            <a:r>
              <a:rPr kumimoji="0" lang="pl-PL" sz="1400" b="0" i="0" u="none" strike="noStrike" kern="1200" cap="none" spc="0" normalizeH="0" baseline="0" noProof="0" dirty="0" err="1">
                <a:ln>
                  <a:noFill/>
                </a:ln>
                <a:solidFill>
                  <a:srgbClr val="005023"/>
                </a:solidFill>
                <a:effectLst/>
                <a:uLnTx/>
                <a:uFillTx/>
                <a:latin typeface="Calibri"/>
                <a:ea typeface="+mn-ea"/>
                <a:cs typeface="+mn-cs"/>
              </a:rPr>
              <a:t>Quercus</a:t>
            </a:r>
            <a:r>
              <a:rPr kumimoji="0" lang="pl-PL" sz="1400" b="0" i="0" u="none" strike="noStrike" kern="1200" cap="none" spc="0" normalizeH="0" baseline="0" noProof="0" dirty="0">
                <a:ln>
                  <a:noFill/>
                </a:ln>
                <a:solidFill>
                  <a:srgbClr val="005023"/>
                </a:solidFill>
                <a:effectLst/>
                <a:uLnTx/>
                <a:uFillTx/>
                <a:latin typeface="Calibri"/>
                <a:ea typeface="+mn-ea"/>
                <a:cs typeface="+mn-cs"/>
              </a:rPr>
              <a:t> rubra) – wys. 22 m,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obwód pnia na wysokości 1,3 m 399 cm</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     Dąb szypułkowy(</a:t>
            </a:r>
            <a:r>
              <a:rPr kumimoji="0" lang="pl-PL" sz="1400" b="0" i="0" u="none" strike="noStrike" kern="1200" cap="none" spc="0" normalizeH="0" baseline="0" noProof="0" dirty="0" err="1">
                <a:ln>
                  <a:noFill/>
                </a:ln>
                <a:solidFill>
                  <a:srgbClr val="005023"/>
                </a:solidFill>
                <a:effectLst/>
                <a:uLnTx/>
                <a:uFillTx/>
                <a:latin typeface="Calibri"/>
                <a:ea typeface="+mn-ea"/>
                <a:cs typeface="+mn-cs"/>
              </a:rPr>
              <a:t>Quercus</a:t>
            </a:r>
            <a:r>
              <a:rPr kumimoji="0" lang="pl-PL" sz="1400" b="0" i="0" u="none" strike="noStrike" kern="1200" cap="none" spc="0" normalizeH="0" baseline="0" noProof="0" dirty="0">
                <a:ln>
                  <a:noFill/>
                </a:ln>
                <a:solidFill>
                  <a:srgbClr val="005023"/>
                </a:solidFill>
                <a:effectLst/>
                <a:uLnTx/>
                <a:uFillTx/>
                <a:latin typeface="Calibri"/>
                <a:ea typeface="+mn-ea"/>
                <a:cs typeface="+mn-cs"/>
              </a:rPr>
              <a:t> robur)  – wys. 24 m,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obwód pnia na wysokości 1,3 m 464 cm</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     Dąb szypułkowy(</a:t>
            </a:r>
            <a:r>
              <a:rPr kumimoji="0" lang="pl-PL" sz="1400" b="0" i="0" u="none" strike="noStrike" kern="1200" cap="none" spc="0" normalizeH="0" baseline="0" noProof="0" dirty="0" err="1">
                <a:ln>
                  <a:noFill/>
                </a:ln>
                <a:solidFill>
                  <a:srgbClr val="005023"/>
                </a:solidFill>
                <a:effectLst/>
                <a:uLnTx/>
                <a:uFillTx/>
                <a:latin typeface="Calibri"/>
                <a:ea typeface="+mn-ea"/>
                <a:cs typeface="+mn-cs"/>
              </a:rPr>
              <a:t>Quercus</a:t>
            </a:r>
            <a:r>
              <a:rPr kumimoji="0" lang="pl-PL" sz="1400" b="0" i="0" u="none" strike="noStrike" kern="1200" cap="none" spc="0" normalizeH="0" baseline="0" noProof="0" dirty="0">
                <a:ln>
                  <a:noFill/>
                </a:ln>
                <a:solidFill>
                  <a:srgbClr val="005023"/>
                </a:solidFill>
                <a:effectLst/>
                <a:uLnTx/>
                <a:uFillTx/>
                <a:latin typeface="Calibri"/>
                <a:ea typeface="+mn-ea"/>
                <a:cs typeface="+mn-cs"/>
              </a:rPr>
              <a:t> robur)  – wys. 22 m,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obwód pnia na wysokości 1,3 m 449 cm</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     Dąb szypułkowy(</a:t>
            </a:r>
            <a:r>
              <a:rPr kumimoji="0" lang="pl-PL" sz="1400" b="0" i="0" u="none" strike="noStrike" kern="1200" cap="none" spc="0" normalizeH="0" baseline="0" noProof="0" dirty="0" err="1">
                <a:ln>
                  <a:noFill/>
                </a:ln>
                <a:solidFill>
                  <a:srgbClr val="005023"/>
                </a:solidFill>
                <a:effectLst/>
                <a:uLnTx/>
                <a:uFillTx/>
                <a:latin typeface="Calibri"/>
                <a:ea typeface="+mn-ea"/>
                <a:cs typeface="+mn-cs"/>
              </a:rPr>
              <a:t>Quercus</a:t>
            </a:r>
            <a:r>
              <a:rPr kumimoji="0" lang="pl-PL" sz="1400" b="0" i="0" u="none" strike="noStrike" kern="1200" cap="none" spc="0" normalizeH="0" baseline="0" noProof="0" dirty="0">
                <a:ln>
                  <a:noFill/>
                </a:ln>
                <a:solidFill>
                  <a:srgbClr val="005023"/>
                </a:solidFill>
                <a:effectLst/>
                <a:uLnTx/>
                <a:uFillTx/>
                <a:latin typeface="Calibri"/>
                <a:ea typeface="+mn-ea"/>
                <a:cs typeface="+mn-cs"/>
              </a:rPr>
              <a:t> robur)  – wys. 19 m,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obwód pnia na wysokości 1,3 m 336 cm</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     Dąb szypułkowy(</a:t>
            </a:r>
            <a:r>
              <a:rPr kumimoji="0" lang="pl-PL" sz="1400" b="0" i="0" u="none" strike="noStrike" kern="1200" cap="none" spc="0" normalizeH="0" baseline="0" noProof="0" dirty="0" err="1">
                <a:ln>
                  <a:noFill/>
                </a:ln>
                <a:solidFill>
                  <a:srgbClr val="005023"/>
                </a:solidFill>
                <a:effectLst/>
                <a:uLnTx/>
                <a:uFillTx/>
                <a:latin typeface="Calibri"/>
                <a:ea typeface="+mn-ea"/>
                <a:cs typeface="+mn-cs"/>
              </a:rPr>
              <a:t>Quercus</a:t>
            </a:r>
            <a:r>
              <a:rPr kumimoji="0" lang="pl-PL" sz="1400" b="0" i="0" u="none" strike="noStrike" kern="1200" cap="none" spc="0" normalizeH="0" baseline="0" noProof="0" dirty="0">
                <a:ln>
                  <a:noFill/>
                </a:ln>
                <a:solidFill>
                  <a:srgbClr val="005023"/>
                </a:solidFill>
                <a:effectLst/>
                <a:uLnTx/>
                <a:uFillTx/>
                <a:latin typeface="Calibri"/>
                <a:ea typeface="+mn-ea"/>
                <a:cs typeface="+mn-cs"/>
              </a:rPr>
              <a:t> robur)  – wys. 22 m, </a:t>
            </a:r>
          </a:p>
          <a:p>
            <a:pPr marL="0" marR="0" lvl="0" indent="0" algn="l" defTabSz="1207460" rtl="0" eaLnBrk="1" fontAlgn="auto" latinLnBrk="0" hangingPunct="1">
              <a:lnSpc>
                <a:spcPct val="100000"/>
              </a:lnSpc>
              <a:spcBef>
                <a:spcPts val="0"/>
              </a:spcBef>
              <a:spcAft>
                <a:spcPts val="800"/>
              </a:spcAft>
              <a:buClrTx/>
              <a:buSzTx/>
              <a:buFontTx/>
              <a:buNone/>
              <a:tabLst/>
              <a:defRPr/>
            </a:pPr>
            <a:r>
              <a:rPr kumimoji="0" lang="pl-PL" sz="1400" b="0" i="0" u="none" strike="noStrike" kern="1200" cap="none" spc="0" normalizeH="0" baseline="0" noProof="0" dirty="0">
                <a:ln>
                  <a:noFill/>
                </a:ln>
                <a:solidFill>
                  <a:srgbClr val="005023"/>
                </a:solidFill>
                <a:effectLst/>
                <a:uLnTx/>
                <a:uFillTx/>
                <a:latin typeface="Calibri"/>
                <a:ea typeface="+mn-ea"/>
                <a:cs typeface="+mn-cs"/>
              </a:rPr>
              <a:t>obwód pnia na wysokości 1,3 m 357 cm</a:t>
            </a:r>
          </a:p>
          <a:p>
            <a:pPr marL="0" marR="0" lvl="0" indent="0" algn="l" defTabSz="1207460" rtl="0" eaLnBrk="1" fontAlgn="auto" latinLnBrk="0" hangingPunct="1">
              <a:lnSpc>
                <a:spcPct val="100000"/>
              </a:lnSpc>
              <a:spcBef>
                <a:spcPts val="0"/>
              </a:spcBef>
              <a:spcAft>
                <a:spcPts val="800"/>
              </a:spcAft>
              <a:buClrTx/>
              <a:buSzTx/>
              <a:buFontTx/>
              <a:buNone/>
              <a:tabLst/>
              <a:defRPr/>
            </a:pPr>
            <a:endParaRPr kumimoji="0" lang="pl-PL" sz="1400" b="0" i="0" u="none" strike="noStrike" kern="1200" cap="none" spc="0" normalizeH="0" baseline="0" noProof="0" dirty="0">
              <a:ln>
                <a:noFill/>
              </a:ln>
              <a:solidFill>
                <a:srgbClr val="005023"/>
              </a:solidFill>
              <a:effectLst/>
              <a:uLnTx/>
              <a:uFillTx/>
              <a:latin typeface="Calibri"/>
              <a:ea typeface="+mn-ea"/>
              <a:cs typeface="+mn-cs"/>
            </a:endParaRPr>
          </a:p>
        </p:txBody>
      </p:sp>
      <p:sp>
        <p:nvSpPr>
          <p:cNvPr id="4" name="pole tekstowe 3">
            <a:extLst>
              <a:ext uri="{FF2B5EF4-FFF2-40B4-BE49-F238E27FC236}">
                <a16:creationId xmlns:a16="http://schemas.microsoft.com/office/drawing/2014/main" id="{91FDA024-E238-C978-357D-EB8574714281}"/>
              </a:ext>
            </a:extLst>
          </p:cNvPr>
          <p:cNvSpPr txBox="1"/>
          <p:nvPr/>
        </p:nvSpPr>
        <p:spPr>
          <a:xfrm>
            <a:off x="6797600" y="781394"/>
            <a:ext cx="9581606" cy="456151"/>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Pomniki przyrody</a:t>
            </a: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Obraz 5">
            <a:extLst>
              <a:ext uri="{FF2B5EF4-FFF2-40B4-BE49-F238E27FC236}">
                <a16:creationId xmlns:a16="http://schemas.microsoft.com/office/drawing/2014/main" id="{E356D707-E843-B2EB-E3C6-E9C72C915A54}"/>
              </a:ext>
            </a:extLst>
          </p:cNvPr>
          <p:cNvPicPr>
            <a:picLocks noChangeAspect="1"/>
          </p:cNvPicPr>
          <p:nvPr/>
        </p:nvPicPr>
        <p:blipFill>
          <a:blip r:embed="rId3"/>
          <a:stretch>
            <a:fillRect/>
          </a:stretch>
        </p:blipFill>
        <p:spPr>
          <a:xfrm>
            <a:off x="8381776" y="2565698"/>
            <a:ext cx="2792518" cy="3937450"/>
          </a:xfrm>
          <a:prstGeom prst="rect">
            <a:avLst/>
          </a:prstGeom>
        </p:spPr>
      </p:pic>
      <p:sp>
        <p:nvSpPr>
          <p:cNvPr id="7" name="pole tekstowe 6">
            <a:extLst>
              <a:ext uri="{FF2B5EF4-FFF2-40B4-BE49-F238E27FC236}">
                <a16:creationId xmlns:a16="http://schemas.microsoft.com/office/drawing/2014/main" id="{8A91A08E-1FA2-AF94-B6ED-7E12120D1581}"/>
              </a:ext>
            </a:extLst>
          </p:cNvPr>
          <p:cNvSpPr txBox="1"/>
          <p:nvPr/>
        </p:nvSpPr>
        <p:spPr>
          <a:xfrm>
            <a:off x="5861496" y="3213770"/>
            <a:ext cx="2520280" cy="1569660"/>
          </a:xfrm>
          <a:prstGeom prst="rect">
            <a:avLst/>
          </a:prstGeom>
          <a:noFill/>
        </p:spPr>
        <p:txBody>
          <a:bodyPr wrap="square" rtlCol="0">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Calibri"/>
                <a:ea typeface="+mn-ea"/>
                <a:cs typeface="+mn-cs"/>
              </a:rPr>
              <a:t>W zasięgu terytorialnym nadleśnictwa, we wsi Henryków Lubański, znajduje się także najstarsze drzewo w Polsce – cis henrykowski</a:t>
            </a:r>
          </a:p>
        </p:txBody>
      </p:sp>
      <p:pic>
        <p:nvPicPr>
          <p:cNvPr id="2" name="Obraz 1">
            <a:extLst>
              <a:ext uri="{FF2B5EF4-FFF2-40B4-BE49-F238E27FC236}">
                <a16:creationId xmlns:a16="http://schemas.microsoft.com/office/drawing/2014/main" id="{F5621FEC-BE35-3391-D641-F930980E3401}"/>
              </a:ext>
            </a:extLst>
          </p:cNvPr>
          <p:cNvPicPr>
            <a:picLocks noChangeAspect="1"/>
          </p:cNvPicPr>
          <p:nvPr/>
        </p:nvPicPr>
        <p:blipFill>
          <a:blip r:embed="rId4"/>
          <a:stretch>
            <a:fillRect/>
          </a:stretch>
        </p:blipFill>
        <p:spPr>
          <a:xfrm>
            <a:off x="10648084" y="311617"/>
            <a:ext cx="1152244" cy="737680"/>
          </a:xfrm>
          <a:prstGeom prst="rect">
            <a:avLst/>
          </a:prstGeom>
        </p:spPr>
      </p:pic>
    </p:spTree>
    <p:extLst>
      <p:ext uri="{BB962C8B-B14F-4D97-AF65-F5344CB8AC3E}">
        <p14:creationId xmlns:p14="http://schemas.microsoft.com/office/powerpoint/2010/main" val="10659023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87550-77AA-5671-954B-F8DCA297FA76}"/>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5B98C8C7-2841-F8D4-766A-C0F6CE9348B7}"/>
              </a:ext>
            </a:extLst>
          </p:cNvPr>
          <p:cNvSpPr txBox="1"/>
          <p:nvPr/>
        </p:nvSpPr>
        <p:spPr>
          <a:xfrm>
            <a:off x="1287376" y="757561"/>
            <a:ext cx="9581606" cy="456151"/>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Struktura organizacyjna nadleśnictwa </a:t>
            </a: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Obraz 2">
            <a:extLst>
              <a:ext uri="{FF2B5EF4-FFF2-40B4-BE49-F238E27FC236}">
                <a16:creationId xmlns:a16="http://schemas.microsoft.com/office/drawing/2014/main" id="{110ADE9F-7FA5-6A35-A803-586082D9B7C8}"/>
              </a:ext>
            </a:extLst>
          </p:cNvPr>
          <p:cNvPicPr>
            <a:picLocks noChangeAspect="1"/>
          </p:cNvPicPr>
          <p:nvPr/>
        </p:nvPicPr>
        <p:blipFill>
          <a:blip r:embed="rId3"/>
          <a:stretch>
            <a:fillRect/>
          </a:stretch>
        </p:blipFill>
        <p:spPr>
          <a:xfrm>
            <a:off x="5501456" y="1140514"/>
            <a:ext cx="5544617" cy="5709971"/>
          </a:xfrm>
          <a:prstGeom prst="rect">
            <a:avLst/>
          </a:prstGeom>
        </p:spPr>
      </p:pic>
      <p:sp>
        <p:nvSpPr>
          <p:cNvPr id="8" name="pole tekstowe 7">
            <a:extLst>
              <a:ext uri="{FF2B5EF4-FFF2-40B4-BE49-F238E27FC236}">
                <a16:creationId xmlns:a16="http://schemas.microsoft.com/office/drawing/2014/main" id="{83F29967-EC8A-3D46-A09F-F334C857BA4F}"/>
              </a:ext>
            </a:extLst>
          </p:cNvPr>
          <p:cNvSpPr txBox="1"/>
          <p:nvPr/>
        </p:nvSpPr>
        <p:spPr>
          <a:xfrm>
            <a:off x="1469008" y="1341562"/>
            <a:ext cx="3600401" cy="4524315"/>
          </a:xfrm>
          <a:prstGeom prst="rect">
            <a:avLst/>
          </a:prstGeom>
          <a:noFill/>
        </p:spPr>
        <p:txBody>
          <a:bodyPr wrap="square" rtlCol="0">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Nadleśnictwo Pieńsk dzieli się na dwa obręby leśne:</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Pieńsk</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Zgorzelec</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endPar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endParaRP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Oraz 11 leśnictw:</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Piaseczno</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Bielawa</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Ostęp</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Stojanów</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Dłużyna</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Wykroty</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Godzieszów</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Jerzmanki</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Bierna</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Posada</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Bogatynia</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endPar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endParaRP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Zatrudnionych jest 54 pracowników w tym:</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Kobiet: 16</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Mężczyzn: 38</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Pracowników umysłowych poza SL: 8</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Robotników: 6</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Pracowników SL: 39</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5023"/>
                </a:solidFill>
                <a:effectLst/>
                <a:uLnTx/>
                <a:uFillTx/>
                <a:latin typeface="Arial" panose="020B0604020202020204" pitchFamily="34" charset="0"/>
                <a:ea typeface="+mn-ea"/>
                <a:cs typeface="Arial" panose="020B0604020202020204" pitchFamily="34" charset="0"/>
              </a:rPr>
              <a:t>Stażyści: 1</a:t>
            </a:r>
          </a:p>
          <a:p>
            <a:pPr marL="457200" marR="0" lvl="0" indent="-457200" algn="l" defTabSz="1207460" rtl="0" eaLnBrk="1" fontAlgn="auto" latinLnBrk="0" hangingPunct="1">
              <a:lnSpc>
                <a:spcPct val="100000"/>
              </a:lnSpc>
              <a:spcBef>
                <a:spcPts val="0"/>
              </a:spcBef>
              <a:spcAft>
                <a:spcPts val="0"/>
              </a:spcAft>
              <a:buClrTx/>
              <a:buSzTx/>
              <a:buFontTx/>
              <a:buAutoNum type="arabicPeriod"/>
              <a:tabLst/>
              <a:defRPr/>
            </a:pPr>
            <a:endParaRPr kumimoji="0" lang="pl-PL"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Obraz 1">
            <a:extLst>
              <a:ext uri="{FF2B5EF4-FFF2-40B4-BE49-F238E27FC236}">
                <a16:creationId xmlns:a16="http://schemas.microsoft.com/office/drawing/2014/main" id="{654C7484-168B-AFEF-9B34-6ABDB48E89F4}"/>
              </a:ext>
            </a:extLst>
          </p:cNvPr>
          <p:cNvPicPr>
            <a:picLocks noChangeAspect="1"/>
          </p:cNvPicPr>
          <p:nvPr/>
        </p:nvPicPr>
        <p:blipFill>
          <a:blip r:embed="rId4"/>
          <a:stretch>
            <a:fillRect/>
          </a:stretch>
        </p:blipFill>
        <p:spPr>
          <a:xfrm>
            <a:off x="10691754" y="203870"/>
            <a:ext cx="1152244" cy="737680"/>
          </a:xfrm>
          <a:prstGeom prst="rect">
            <a:avLst/>
          </a:prstGeom>
        </p:spPr>
      </p:pic>
    </p:spTree>
    <p:extLst>
      <p:ext uri="{BB962C8B-B14F-4D97-AF65-F5344CB8AC3E}">
        <p14:creationId xmlns:p14="http://schemas.microsoft.com/office/powerpoint/2010/main" val="20085093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8563" y="813543"/>
            <a:ext cx="9581606" cy="456151"/>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Plan Urządzenia </a:t>
            </a:r>
            <a:r>
              <a:rPr lang="pl-PL" altLang="pl-PL" sz="2364" b="1" dirty="0">
                <a:solidFill>
                  <a:srgbClr val="005023"/>
                </a:solidFill>
                <a:latin typeface="Arial" pitchFamily="34" charset="0"/>
                <a:cs typeface="Arial" pitchFamily="34" charset="0"/>
              </a:rPr>
              <a:t>L</a:t>
            </a:r>
            <a:r>
              <a:rPr kumimoji="0" lang="pl-PL" altLang="pl-PL" sz="2364" b="1" i="0" u="none" strike="noStrike" kern="1200" cap="none" spc="0" normalizeH="0" baseline="0" noProof="0" dirty="0" err="1">
                <a:ln>
                  <a:noFill/>
                </a:ln>
                <a:solidFill>
                  <a:srgbClr val="005023"/>
                </a:solidFill>
                <a:effectLst/>
                <a:uLnTx/>
                <a:uFillTx/>
                <a:latin typeface="Arial" pitchFamily="34" charset="0"/>
                <a:ea typeface="+mn-ea"/>
                <a:cs typeface="Arial" pitchFamily="34" charset="0"/>
              </a:rPr>
              <a:t>asu</a:t>
            </a: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 – podstawa działalności nadleśnictwa</a:t>
            </a:r>
            <a:endParaRPr kumimoji="0" lang="pl-PL" sz="3152" b="0" i="0" u="none" strike="noStrike" kern="1200" cap="none" spc="0" normalizeH="0" baseline="0" noProof="0" dirty="0">
              <a:ln>
                <a:noFill/>
              </a:ln>
              <a:solidFill>
                <a:srgbClr val="005023"/>
              </a:solidFill>
              <a:effectLst/>
              <a:uLnTx/>
              <a:uFillTx/>
              <a:latin typeface="Calibri"/>
              <a:ea typeface="+mn-ea"/>
              <a:cs typeface="+mn-cs"/>
            </a:endParaRPr>
          </a:p>
        </p:txBody>
      </p:sp>
      <p:sp>
        <p:nvSpPr>
          <p:cNvPr id="2" name="Lorem ipsum dolor sit amet, consectetur adipiscing elit,">
            <a:extLst>
              <a:ext uri="{FF2B5EF4-FFF2-40B4-BE49-F238E27FC236}">
                <a16:creationId xmlns:a16="http://schemas.microsoft.com/office/drawing/2014/main" id="{D174D833-3D2D-FD88-2E0C-8F0B20721C57}"/>
              </a:ext>
            </a:extLst>
          </p:cNvPr>
          <p:cNvSpPr txBox="1"/>
          <p:nvPr/>
        </p:nvSpPr>
        <p:spPr>
          <a:xfrm>
            <a:off x="1378563" y="1282960"/>
            <a:ext cx="9480769" cy="35589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p>
            <a:pPr marL="0" marR="0" lvl="0" indent="0" algn="just" defTabSz="1207460" rtl="0" eaLnBrk="1" fontAlgn="auto" latinLnBrk="0" hangingPunct="1">
              <a:lnSpc>
                <a:spcPct val="100000"/>
              </a:lnSpc>
              <a:spcBef>
                <a:spcPts val="0"/>
              </a:spcBef>
              <a:spcAft>
                <a:spcPts val="60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Kluczowym dokumentem określającym zasady gospodarki leśnej stanowiącym podstawę działania Nadleśnictwa jest opracowany na 10 lat, Plan Urządzenia Lasu. Obejmuje całe nadleśnictwo, ale indywidualne planowanie dotyczy wydzieleń, czyli kilkuhektarowych, jednolitych fragmentów lasu. Takich wydzieleń jest w naszym nadleśnictwie kilka tysięcy.</a:t>
            </a:r>
          </a:p>
          <a:p>
            <a:pPr marL="0" marR="0" lvl="0" indent="0" algn="just" defTabSz="1207460" rtl="0" eaLnBrk="1" fontAlgn="auto" latinLnBrk="0" hangingPunct="1">
              <a:lnSpc>
                <a:spcPct val="100000"/>
              </a:lnSpc>
              <a:spcBef>
                <a:spcPts val="0"/>
              </a:spcBef>
              <a:spcAft>
                <a:spcPts val="60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Plan wykonali specjaliści spoza Lasów Państwowych. Zatwierdził Minister Klimatu i Środowiska.</a:t>
            </a:r>
          </a:p>
          <a:p>
            <a:pPr marL="0" marR="0" lvl="0" indent="0" algn="just" defTabSz="1207460" rtl="0" eaLnBrk="1" fontAlgn="auto" latinLnBrk="0" hangingPunct="1">
              <a:lnSpc>
                <a:spcPct val="100000"/>
              </a:lnSpc>
              <a:spcBef>
                <a:spcPts val="0"/>
              </a:spcBef>
              <a:spcAft>
                <a:spcPts val="60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Plan zawiera opis i ocenę stanu lasu oraz cele, zadania i metody prowadzenia gospodarki leśnej. Proces jego tworzenia i zatwierdzania jest precyzyjnie uregulowany i angażuje różne podmioty oraz społeczeństwo. </a:t>
            </a:r>
          </a:p>
          <a:p>
            <a:pPr marL="0" marR="0" lvl="0" indent="0" algn="just" defTabSz="1207460" rtl="0" eaLnBrk="1" fontAlgn="auto" latinLnBrk="0" hangingPunct="1">
              <a:lnSpc>
                <a:spcPct val="100000"/>
              </a:lnSpc>
              <a:spcBef>
                <a:spcPts val="0"/>
              </a:spcBef>
              <a:spcAft>
                <a:spcPts val="600"/>
              </a:spcAft>
              <a:buClrTx/>
              <a:buSzTx/>
              <a:buFontTx/>
              <a:buNone/>
              <a:tabLst/>
              <a:defRPr/>
            </a:pP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Rok 2025 był ostatnim rokiem obowiązującego od 2016 r. Planu </a:t>
            </a:r>
            <a:r>
              <a:rPr lang="pl-PL" sz="1600" dirty="0">
                <a:solidFill>
                  <a:prstClr val="black"/>
                </a:solidFill>
                <a:latin typeface="Calibri"/>
                <a:cs typeface="Times New Roman" panose="02020603050405020304" pitchFamily="18" charset="0"/>
              </a:rPr>
              <a:t>U</a:t>
            </a: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rządzenia </a:t>
            </a:r>
            <a:r>
              <a:rPr lang="pl-PL" sz="1600" dirty="0">
                <a:solidFill>
                  <a:prstClr val="black"/>
                </a:solidFill>
                <a:latin typeface="Calibri"/>
                <a:cs typeface="Times New Roman" panose="02020603050405020304" pitchFamily="18" charset="0"/>
              </a:rPr>
              <a:t>Las</a:t>
            </a: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u. Natomiast aktualny Plan </a:t>
            </a:r>
            <a:r>
              <a:rPr lang="pl-PL" sz="1600" dirty="0">
                <a:solidFill>
                  <a:prstClr val="black"/>
                </a:solidFill>
                <a:latin typeface="Calibri"/>
                <a:cs typeface="Times New Roman" panose="02020603050405020304" pitchFamily="18" charset="0"/>
              </a:rPr>
              <a:t>U</a:t>
            </a: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rządzenia </a:t>
            </a:r>
            <a:r>
              <a:rPr lang="pl-PL" sz="1600" dirty="0">
                <a:solidFill>
                  <a:prstClr val="black"/>
                </a:solidFill>
                <a:latin typeface="Calibri"/>
                <a:cs typeface="Times New Roman" panose="02020603050405020304" pitchFamily="18" charset="0"/>
              </a:rPr>
              <a:t>L</a:t>
            </a:r>
            <a:r>
              <a:rPr kumimoji="0" lang="pl-PL" sz="1600" b="0" i="0" u="none" strike="noStrike" kern="1200" cap="none" spc="0" normalizeH="0" baseline="0" noProof="0" dirty="0" err="1">
                <a:ln>
                  <a:noFill/>
                </a:ln>
                <a:solidFill>
                  <a:prstClr val="black"/>
                </a:solidFill>
                <a:effectLst/>
                <a:uLnTx/>
                <a:uFillTx/>
                <a:latin typeface="Calibri"/>
                <a:ea typeface="+mn-ea"/>
                <a:cs typeface="Times New Roman" panose="02020603050405020304" pitchFamily="18" charset="0"/>
              </a:rPr>
              <a:t>asu</a:t>
            </a:r>
            <a:r>
              <a:rPr lang="pl-PL" sz="1600" dirty="0">
                <a:solidFill>
                  <a:prstClr val="black"/>
                </a:solidFill>
                <a:latin typeface="Calibri"/>
                <a:cs typeface="Times New Roman" panose="02020603050405020304" pitchFamily="18" charset="0"/>
              </a:rPr>
              <a:t> obowiązuje w latach 2026-2035</a:t>
            </a:r>
            <a:r>
              <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rPr>
              <a:t>. </a:t>
            </a:r>
          </a:p>
          <a:p>
            <a:pPr marL="0" marR="0" lvl="0" indent="0" algn="l" defTabSz="1207460" rtl="0" eaLnBrk="1" fontAlgn="auto" latinLnBrk="0" hangingPunct="1">
              <a:lnSpc>
                <a:spcPct val="107000"/>
              </a:lnSpc>
              <a:spcBef>
                <a:spcPts val="0"/>
              </a:spcBef>
              <a:spcAft>
                <a:spcPts val="60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a:p>
            <a:pPr marL="0" marR="0" lvl="0" indent="0" algn="l" defTabSz="1207460" rtl="0" eaLnBrk="1" fontAlgn="auto" latinLnBrk="0" hangingPunct="1">
              <a:lnSpc>
                <a:spcPct val="107000"/>
              </a:lnSpc>
              <a:spcBef>
                <a:spcPts val="0"/>
              </a:spcBef>
              <a:spcAft>
                <a:spcPts val="60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a:p>
            <a:pPr marL="0" marR="0" lvl="0" indent="0" algn="l" defTabSz="1207460" rtl="0" eaLnBrk="1" fontAlgn="auto" latinLnBrk="0" hangingPunct="1">
              <a:lnSpc>
                <a:spcPct val="107000"/>
              </a:lnSpc>
              <a:spcBef>
                <a:spcPts val="0"/>
              </a:spcBef>
              <a:spcAft>
                <a:spcPts val="600"/>
              </a:spcAft>
              <a:buClrTx/>
              <a:buSzTx/>
              <a:buFontTx/>
              <a:buNone/>
              <a:tabLst/>
              <a:defRPr/>
            </a:pPr>
            <a:endParaRPr kumimoji="0" lang="pl-PL"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pole tekstowe 2">
            <a:extLst>
              <a:ext uri="{FF2B5EF4-FFF2-40B4-BE49-F238E27FC236}">
                <a16:creationId xmlns:a16="http://schemas.microsoft.com/office/drawing/2014/main" id="{6BC2F08F-8F09-03FD-FC7F-5A52DFE7380F}"/>
              </a:ext>
            </a:extLst>
          </p:cNvPr>
          <p:cNvSpPr txBox="1"/>
          <p:nvPr/>
        </p:nvSpPr>
        <p:spPr>
          <a:xfrm>
            <a:off x="1380809" y="3861842"/>
            <a:ext cx="9581606" cy="2431435"/>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1200"/>
              </a:spcAft>
              <a:buClrTx/>
              <a:buSzTx/>
              <a:buFontTx/>
              <a:buNone/>
              <a:tabLst/>
              <a:defRPr/>
            </a:pPr>
            <a:r>
              <a:rPr kumimoji="0" lang="pl-PL" sz="1600" b="1" i="0" u="none" strike="noStrike" kern="1200" cap="none" spc="0" normalizeH="0" baseline="0" noProof="0" dirty="0">
                <a:ln>
                  <a:noFill/>
                </a:ln>
                <a:solidFill>
                  <a:prstClr val="black"/>
                </a:solidFill>
                <a:effectLst/>
                <a:uLnTx/>
                <a:uFillTx/>
                <a:latin typeface="Calibri"/>
                <a:ea typeface="+mn-ea"/>
                <a:cs typeface="+mn-cs"/>
              </a:rPr>
              <a:t>W jakim celu wykonujemy plan?</a:t>
            </a:r>
          </a:p>
          <a:p>
            <a:pPr marL="285750" marR="0" lvl="0" indent="-285750" algn="l" defTabSz="120746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kern="1200" cap="none" spc="0" normalizeH="0" baseline="0" noProof="0" dirty="0">
                <a:ln>
                  <a:noFill/>
                </a:ln>
                <a:solidFill>
                  <a:prstClr val="black"/>
                </a:solidFill>
                <a:effectLst/>
                <a:uLnTx/>
                <a:uFillTx/>
                <a:latin typeface="Calibri"/>
                <a:ea typeface="+mn-ea"/>
                <a:cs typeface="+mn-cs"/>
              </a:rPr>
              <a:t>Zrównoważone zarządzanie lasami</a:t>
            </a:r>
            <a:r>
              <a:rPr kumimoji="0" lang="pl-PL" sz="1600" b="0" i="0" u="none" strike="noStrike" kern="1200" cap="none" spc="0" normalizeH="0" baseline="0" noProof="0" dirty="0">
                <a:ln>
                  <a:noFill/>
                </a:ln>
                <a:solidFill>
                  <a:prstClr val="black"/>
                </a:solidFill>
                <a:effectLst/>
                <a:uLnTx/>
                <a:uFillTx/>
                <a:latin typeface="Calibri"/>
                <a:ea typeface="+mn-ea"/>
                <a:cs typeface="+mn-cs"/>
              </a:rPr>
              <a:t> – zapewnienie równowagi między ochroną przyrody a użytkowaniem lasów</a:t>
            </a:r>
          </a:p>
          <a:p>
            <a:pPr marL="285750" marR="0" lvl="0" indent="-285750" algn="l" defTabSz="120746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kern="1200" cap="none" spc="0" normalizeH="0" baseline="0" noProof="0" dirty="0">
                <a:ln>
                  <a:noFill/>
                </a:ln>
                <a:solidFill>
                  <a:prstClr val="black"/>
                </a:solidFill>
                <a:effectLst/>
                <a:uLnTx/>
                <a:uFillTx/>
                <a:latin typeface="Calibri"/>
                <a:ea typeface="+mn-ea"/>
                <a:cs typeface="+mn-cs"/>
              </a:rPr>
              <a:t>Ochrona ekosystemów leśnych</a:t>
            </a:r>
            <a:r>
              <a:rPr kumimoji="0" lang="pl-PL" sz="1600" b="0" i="0" u="none" strike="noStrike" kern="1200" cap="none" spc="0" normalizeH="0" baseline="0" noProof="0" dirty="0">
                <a:ln>
                  <a:noFill/>
                </a:ln>
                <a:solidFill>
                  <a:prstClr val="black"/>
                </a:solidFill>
                <a:effectLst/>
                <a:uLnTx/>
                <a:uFillTx/>
                <a:latin typeface="Calibri"/>
                <a:ea typeface="+mn-ea"/>
                <a:cs typeface="+mn-cs"/>
              </a:rPr>
              <a:t> – uwzględnienie obszarów chronionych i działań na rzecz bioróżnorodności</a:t>
            </a:r>
          </a:p>
          <a:p>
            <a:pPr marL="285750" marR="0" lvl="0" indent="-285750" algn="l" defTabSz="120746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kern="1200" cap="none" spc="0" normalizeH="0" baseline="0" noProof="0" dirty="0">
                <a:ln>
                  <a:noFill/>
                </a:ln>
                <a:solidFill>
                  <a:prstClr val="black"/>
                </a:solidFill>
                <a:effectLst/>
                <a:uLnTx/>
                <a:uFillTx/>
                <a:latin typeface="Calibri"/>
                <a:ea typeface="+mn-ea"/>
                <a:cs typeface="+mn-cs"/>
              </a:rPr>
              <a:t>Planowanie pozyskania drewna</a:t>
            </a:r>
            <a:r>
              <a:rPr kumimoji="0" lang="pl-PL" sz="1600" b="0" i="0" u="none" strike="noStrike" kern="1200" cap="none" spc="0" normalizeH="0" baseline="0" noProof="0" dirty="0">
                <a:ln>
                  <a:noFill/>
                </a:ln>
                <a:solidFill>
                  <a:prstClr val="black"/>
                </a:solidFill>
                <a:effectLst/>
                <a:uLnTx/>
                <a:uFillTx/>
                <a:latin typeface="Calibri"/>
                <a:ea typeface="+mn-ea"/>
                <a:cs typeface="+mn-cs"/>
              </a:rPr>
              <a:t> – określenie, ile drewna można pozyskać, bez naruszania stabilności lasów</a:t>
            </a:r>
          </a:p>
          <a:p>
            <a:pPr marL="285750" marR="0" lvl="0" indent="-285750" algn="l" defTabSz="120746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pl-PL" sz="1600" b="1" i="0" u="none" strike="noStrike" kern="1200" cap="none" spc="0" normalizeH="0" baseline="0" noProof="0" dirty="0">
                <a:ln>
                  <a:noFill/>
                </a:ln>
                <a:solidFill>
                  <a:prstClr val="black"/>
                </a:solidFill>
                <a:effectLst/>
                <a:uLnTx/>
                <a:uFillTx/>
                <a:latin typeface="Calibri"/>
                <a:ea typeface="+mn-ea"/>
                <a:cs typeface="+mn-cs"/>
              </a:rPr>
              <a:t>Dostosowanie gospodarki leśnej do warunków środowiskowych</a:t>
            </a:r>
            <a:r>
              <a:rPr kumimoji="0" lang="pl-PL" sz="1600" b="0" i="0" u="none" strike="noStrike" kern="1200" cap="none" spc="0" normalizeH="0" baseline="0" noProof="0" dirty="0">
                <a:ln>
                  <a:noFill/>
                </a:ln>
                <a:solidFill>
                  <a:prstClr val="black"/>
                </a:solidFill>
                <a:effectLst/>
                <a:uLnTx/>
                <a:uFillTx/>
                <a:latin typeface="Calibri"/>
                <a:ea typeface="+mn-ea"/>
                <a:cs typeface="+mn-cs"/>
              </a:rPr>
              <a:t> – uwzględnienie klimatu, gleby i zasobów wodnych</a:t>
            </a:r>
          </a:p>
        </p:txBody>
      </p:sp>
      <p:pic>
        <p:nvPicPr>
          <p:cNvPr id="4" name="Obraz 3">
            <a:extLst>
              <a:ext uri="{FF2B5EF4-FFF2-40B4-BE49-F238E27FC236}">
                <a16:creationId xmlns:a16="http://schemas.microsoft.com/office/drawing/2014/main" id="{03004B53-C2E4-A504-569A-D6FCEB8784E0}"/>
              </a:ext>
            </a:extLst>
          </p:cNvPr>
          <p:cNvPicPr>
            <a:picLocks noChangeAspect="1"/>
          </p:cNvPicPr>
          <p:nvPr/>
        </p:nvPicPr>
        <p:blipFill>
          <a:blip r:embed="rId3"/>
          <a:stretch>
            <a:fillRect/>
          </a:stretch>
        </p:blipFill>
        <p:spPr>
          <a:xfrm>
            <a:off x="10758040" y="269479"/>
            <a:ext cx="1152244" cy="737680"/>
          </a:xfrm>
          <a:prstGeom prst="rect">
            <a:avLst/>
          </a:prstGeom>
        </p:spPr>
      </p:pic>
    </p:spTree>
    <p:extLst>
      <p:ext uri="{BB962C8B-B14F-4D97-AF65-F5344CB8AC3E}">
        <p14:creationId xmlns:p14="http://schemas.microsoft.com/office/powerpoint/2010/main" val="20662026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8108" y="972363"/>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Plan dostępny dla każdego</a:t>
            </a:r>
            <a:endParaRPr lang="pl-PL" sz="2364" dirty="0"/>
          </a:p>
        </p:txBody>
      </p:sp>
      <p:pic>
        <p:nvPicPr>
          <p:cNvPr id="3" name="Obraz 2">
            <a:extLst>
              <a:ext uri="{FF2B5EF4-FFF2-40B4-BE49-F238E27FC236}">
                <a16:creationId xmlns:a16="http://schemas.microsoft.com/office/drawing/2014/main" id="{5349516B-E20C-406B-A622-5FA79F3A3445}"/>
              </a:ext>
            </a:extLst>
          </p:cNvPr>
          <p:cNvPicPr>
            <a:picLocks noChangeAspect="1"/>
          </p:cNvPicPr>
          <p:nvPr/>
        </p:nvPicPr>
        <p:blipFill rotWithShape="1">
          <a:blip r:embed="rId3"/>
          <a:srcRect l="40550" t="12201" r="21651" b="8000"/>
          <a:stretch/>
        </p:blipFill>
        <p:spPr>
          <a:xfrm>
            <a:off x="7470920" y="970571"/>
            <a:ext cx="4540104" cy="5391374"/>
          </a:xfrm>
          <a:prstGeom prst="rect">
            <a:avLst/>
          </a:prstGeom>
        </p:spPr>
      </p:pic>
      <p:pic>
        <p:nvPicPr>
          <p:cNvPr id="3074" name="Picture 2" descr="Bank Danych o Lasach">
            <a:extLst>
              <a:ext uri="{FF2B5EF4-FFF2-40B4-BE49-F238E27FC236}">
                <a16:creationId xmlns:a16="http://schemas.microsoft.com/office/drawing/2014/main" id="{C2014850-7EEB-4E9E-968E-07D925FD4A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6858" y="5143426"/>
            <a:ext cx="2786930" cy="1112837"/>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B9822D4-EF7A-8AF8-AA65-DABFC6AE63A5}"/>
              </a:ext>
            </a:extLst>
          </p:cNvPr>
          <p:cNvSpPr txBox="1"/>
          <p:nvPr/>
        </p:nvSpPr>
        <p:spPr>
          <a:xfrm>
            <a:off x="1036960" y="1587908"/>
            <a:ext cx="6003890" cy="3923062"/>
          </a:xfrm>
          <a:prstGeom prst="rect">
            <a:avLst/>
          </a:prstGeom>
          <a:noFill/>
        </p:spPr>
        <p:txBody>
          <a:bodyPr wrap="square">
            <a:spAutoFit/>
          </a:bodyPr>
          <a:lstStyle/>
          <a:p>
            <a:pPr marL="342900" indent="-342900">
              <a:lnSpc>
                <a:spcPct val="107000"/>
              </a:lnSpc>
              <a:spcAft>
                <a:spcPts val="600"/>
              </a:spcAft>
              <a:buFont typeface="Arial" panose="020B0604020202020204" pitchFamily="34" charset="0"/>
              <a:buChar char="•"/>
            </a:pPr>
            <a:r>
              <a:rPr lang="pl-PL" sz="1600" b="1" dirty="0"/>
              <a:t>Działamy transparentnie</a:t>
            </a:r>
            <a:r>
              <a:rPr lang="pl-PL" sz="1600" dirty="0"/>
              <a:t>. Dlatego przy tworzeniu planu odbywają się konsultacje społeczne. Gotowy plan podlega strategicznej ocenie oddziaływania na środowisku i jest opiniowany przez RDOŚ, Wojewódzki Inspektorat Sanitarny</a:t>
            </a:r>
          </a:p>
          <a:p>
            <a:pPr marL="342900" indent="-342900">
              <a:lnSpc>
                <a:spcPct val="107000"/>
              </a:lnSpc>
              <a:spcAft>
                <a:spcPts val="600"/>
              </a:spcAft>
              <a:buFont typeface="Arial" panose="020B0604020202020204" pitchFamily="34" charset="0"/>
              <a:buChar char="•"/>
            </a:pPr>
            <a:r>
              <a:rPr lang="pl-PL" sz="1600" b="1" dirty="0"/>
              <a:t>Każdy ma wgląd do planu</a:t>
            </a:r>
            <a:r>
              <a:rPr lang="pl-PL" sz="1600" dirty="0"/>
              <a:t>. Plan urządzenia lasu umieszczamy w internetowym BIP. Do pobrania udostępniamy opis nadleśnictwa (elaborat) i program ochrony przyrody </a:t>
            </a:r>
            <a:r>
              <a:rPr lang="pl-PL" sz="1600" dirty="0">
                <a:hlinkClick r:id="rId5"/>
              </a:rPr>
              <a:t>https://www.gov.pl/web/nadlesnictwo-piensk/plan-urzadzenia-lasu</a:t>
            </a:r>
            <a:endParaRPr lang="pl-PL" sz="1600" dirty="0">
              <a:highlight>
                <a:srgbClr val="FFFF00"/>
              </a:highlight>
            </a:endParaRPr>
          </a:p>
          <a:p>
            <a:pPr marL="342900" indent="-342900">
              <a:lnSpc>
                <a:spcPct val="107000"/>
              </a:lnSpc>
              <a:spcAft>
                <a:spcPts val="600"/>
              </a:spcAft>
              <a:buFont typeface="Arial" panose="020B0604020202020204" pitchFamily="34" charset="0"/>
              <a:buChar char="•"/>
            </a:pPr>
            <a:r>
              <a:rPr lang="pl-PL" sz="1600" b="1" dirty="0">
                <a:cs typeface="Times New Roman" panose="02020603050405020304" pitchFamily="18" charset="0"/>
              </a:rPr>
              <a:t>Sprawdź, co zaplanowaliśmy w znanym Ci fragmencie lasu</a:t>
            </a:r>
            <a:r>
              <a:rPr lang="pl-PL" sz="1600" dirty="0">
                <a:cs typeface="Times New Roman" panose="02020603050405020304" pitchFamily="18" charset="0"/>
              </a:rPr>
              <a:t>.</a:t>
            </a:r>
            <a:br>
              <a:rPr lang="pl-PL" sz="1600" dirty="0">
                <a:cs typeface="Times New Roman" panose="02020603050405020304" pitchFamily="18" charset="0"/>
              </a:rPr>
            </a:br>
            <a:r>
              <a:rPr lang="pl-PL" sz="1600" dirty="0">
                <a:cs typeface="Times New Roman" panose="02020603050405020304" pitchFamily="18" charset="0"/>
              </a:rPr>
              <a:t>Treść planu trafia także do Banku Danych o Lasach (</a:t>
            </a:r>
            <a:r>
              <a:rPr lang="pl-PL" sz="1600" dirty="0">
                <a:cs typeface="Times New Roman" panose="02020603050405020304" pitchFamily="18" charset="0"/>
                <a:hlinkClick r:id="rId6" action="ppaction://hlinkfile"/>
              </a:rPr>
              <a:t>bdl.lasy.gov.pl</a:t>
            </a:r>
            <a:r>
              <a:rPr lang="pl-PL" sz="1600" dirty="0">
                <a:cs typeface="Times New Roman" panose="02020603050405020304" pitchFamily="18" charset="0"/>
              </a:rPr>
              <a:t>). Tutaj każdy może zapoznać się z charakterystyką wybranego wydzielenia leśnego i sprawdzić, jakie prace będziemy prowadzić w tym fragmencie lasu</a:t>
            </a:r>
          </a:p>
        </p:txBody>
      </p:sp>
      <p:pic>
        <p:nvPicPr>
          <p:cNvPr id="2" name="Obraz 1">
            <a:extLst>
              <a:ext uri="{FF2B5EF4-FFF2-40B4-BE49-F238E27FC236}">
                <a16:creationId xmlns:a16="http://schemas.microsoft.com/office/drawing/2014/main" id="{D4C3740B-D76A-36EB-2E4D-62DC767AF041}"/>
              </a:ext>
            </a:extLst>
          </p:cNvPr>
          <p:cNvPicPr>
            <a:picLocks noChangeAspect="1"/>
          </p:cNvPicPr>
          <p:nvPr/>
        </p:nvPicPr>
        <p:blipFill>
          <a:blip r:embed="rId7"/>
          <a:stretch>
            <a:fillRect/>
          </a:stretch>
        </p:blipFill>
        <p:spPr>
          <a:xfrm>
            <a:off x="10813662" y="128803"/>
            <a:ext cx="1152244" cy="737680"/>
          </a:xfrm>
          <a:prstGeom prst="rect">
            <a:avLst/>
          </a:prstGeom>
        </p:spPr>
      </p:pic>
    </p:spTree>
    <p:extLst>
      <p:ext uri="{BB962C8B-B14F-4D97-AF65-F5344CB8AC3E}">
        <p14:creationId xmlns:p14="http://schemas.microsoft.com/office/powerpoint/2010/main" val="981793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nformacje o Planie Urządzenia Lasu - Regionalna Dyrekcja Lasów Państwowych  w Katowicach - Lasy Państwowe">
            <a:extLst>
              <a:ext uri="{FF2B5EF4-FFF2-40B4-BE49-F238E27FC236}">
                <a16:creationId xmlns:a16="http://schemas.microsoft.com/office/drawing/2014/main" id="{5E8FD839-924F-467F-80A7-2754AC1A6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559" y="2420433"/>
            <a:ext cx="5107617" cy="3402037"/>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EC4F2983-3625-42A6-9176-61731E7E098B}"/>
              </a:ext>
            </a:extLst>
          </p:cNvPr>
          <p:cNvSpPr txBox="1"/>
          <p:nvPr/>
        </p:nvSpPr>
        <p:spPr>
          <a:xfrm>
            <a:off x="1378108" y="1159743"/>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Jak powstaje plan? Lokalny zespół współpracy</a:t>
            </a:r>
            <a:endParaRPr lang="pl-PL" sz="3152" dirty="0"/>
          </a:p>
        </p:txBody>
      </p:sp>
      <p:sp>
        <p:nvSpPr>
          <p:cNvPr id="3" name="pole tekstowe 2">
            <a:extLst>
              <a:ext uri="{FF2B5EF4-FFF2-40B4-BE49-F238E27FC236}">
                <a16:creationId xmlns:a16="http://schemas.microsoft.com/office/drawing/2014/main" id="{C25404D1-702A-6EC7-6B0E-96F2D6150E75}"/>
              </a:ext>
            </a:extLst>
          </p:cNvPr>
          <p:cNvSpPr txBox="1"/>
          <p:nvPr/>
        </p:nvSpPr>
        <p:spPr>
          <a:xfrm>
            <a:off x="1359539" y="1790051"/>
            <a:ext cx="7105196" cy="423129"/>
          </a:xfrm>
          <a:prstGeom prst="rect">
            <a:avLst/>
          </a:prstGeom>
          <a:noFill/>
        </p:spPr>
        <p:txBody>
          <a:bodyPr wrap="square">
            <a:spAutoFit/>
          </a:bodyPr>
          <a:lstStyle/>
          <a:p>
            <a:pPr algn="just">
              <a:lnSpc>
                <a:spcPct val="107000"/>
              </a:lnSpc>
              <a:spcAft>
                <a:spcPts val="788"/>
              </a:spcAft>
            </a:pPr>
            <a:r>
              <a:rPr lang="pl-PL" sz="2102" b="1" i="1" dirty="0">
                <a:latin typeface="Calibri" panose="020F0502020204030204" pitchFamily="34" charset="0"/>
                <a:ea typeface="Calibri" panose="020F0502020204030204" pitchFamily="34" charset="0"/>
                <a:cs typeface="Times New Roman" panose="02020603050405020304" pitchFamily="18" charset="0"/>
              </a:rPr>
              <a:t>- </a:t>
            </a:r>
            <a:r>
              <a:rPr lang="pl-PL" sz="2102" i="1" dirty="0">
                <a:latin typeface="Calibri" panose="020F0502020204030204" pitchFamily="34" charset="0"/>
                <a:ea typeface="Calibri" panose="020F0502020204030204" pitchFamily="34" charset="0"/>
                <a:cs typeface="Times New Roman" panose="02020603050405020304" pitchFamily="18" charset="0"/>
              </a:rPr>
              <a:t>s</a:t>
            </a:r>
            <a:r>
              <a:rPr lang="pl-PL" sz="2102" i="1" dirty="0">
                <a:latin typeface="Calibri" panose="020F0502020204030204" pitchFamily="34" charset="0"/>
                <a:ea typeface="Calibri" panose="020F0502020204030204" pitchFamily="34" charset="0"/>
                <a:cs typeface="Calibri" panose="020F0502020204030204" pitchFamily="34" charset="0"/>
              </a:rPr>
              <a:t>zczególnie istotne na etapie przygotowywania planu</a:t>
            </a:r>
            <a:endParaRPr lang="pl-PL" sz="2102" i="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Obraz 1">
            <a:extLst>
              <a:ext uri="{FF2B5EF4-FFF2-40B4-BE49-F238E27FC236}">
                <a16:creationId xmlns:a16="http://schemas.microsoft.com/office/drawing/2014/main" id="{4B29B40F-A881-D2D6-57A1-60BDABE0F3B1}"/>
              </a:ext>
            </a:extLst>
          </p:cNvPr>
          <p:cNvPicPr>
            <a:picLocks noChangeAspect="1"/>
          </p:cNvPicPr>
          <p:nvPr/>
        </p:nvPicPr>
        <p:blipFill>
          <a:blip r:embed="rId4"/>
          <a:stretch>
            <a:fillRect/>
          </a:stretch>
        </p:blipFill>
        <p:spPr>
          <a:xfrm>
            <a:off x="10758040" y="269479"/>
            <a:ext cx="1152244" cy="737680"/>
          </a:xfrm>
          <a:prstGeom prst="rect">
            <a:avLst/>
          </a:prstGeom>
        </p:spPr>
      </p:pic>
    </p:spTree>
    <p:extLst>
      <p:ext uri="{BB962C8B-B14F-4D97-AF65-F5344CB8AC3E}">
        <p14:creationId xmlns:p14="http://schemas.microsoft.com/office/powerpoint/2010/main" val="2563358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8108" y="1159742"/>
            <a:ext cx="9581606" cy="733149"/>
          </a:xfrm>
          <a:prstGeom prst="rect">
            <a:avLst/>
          </a:prstGeom>
          <a:noFill/>
        </p:spPr>
        <p:txBody>
          <a:bodyPr wrap="square">
            <a:spAutoFit/>
          </a:bodyPr>
          <a:lstStyle/>
          <a:p>
            <a:pPr algn="ctr"/>
            <a:r>
              <a:rPr lang="pl-PL" altLang="pl-PL" sz="2364" b="1" dirty="0">
                <a:solidFill>
                  <a:srgbClr val="005023"/>
                </a:solidFill>
                <a:latin typeface="Arial" pitchFamily="34" charset="0"/>
                <a:cs typeface="Arial" pitchFamily="34" charset="0"/>
              </a:rPr>
              <a:t>Rozmiar zadań zapisanych w Planie Urządzenia Lasu  </a:t>
            </a:r>
          </a:p>
          <a:p>
            <a:pPr algn="ctr"/>
            <a:r>
              <a:rPr lang="pl-PL" altLang="pl-PL" sz="1800" b="1" dirty="0">
                <a:solidFill>
                  <a:srgbClr val="005023"/>
                </a:solidFill>
                <a:latin typeface="Arial" pitchFamily="34" charset="0"/>
                <a:cs typeface="Arial" pitchFamily="34" charset="0"/>
              </a:rPr>
              <a:t>w ramach operatu obowiązującego w latach 2016-2025</a:t>
            </a:r>
            <a:endParaRPr lang="pl-PL" dirty="0"/>
          </a:p>
        </p:txBody>
      </p:sp>
      <p:pic>
        <p:nvPicPr>
          <p:cNvPr id="3" name="Obraz 2">
            <a:extLst>
              <a:ext uri="{FF2B5EF4-FFF2-40B4-BE49-F238E27FC236}">
                <a16:creationId xmlns:a16="http://schemas.microsoft.com/office/drawing/2014/main" id="{B7D03D85-51FF-1DFD-6939-3C846FB45261}"/>
              </a:ext>
            </a:extLst>
          </p:cNvPr>
          <p:cNvPicPr>
            <a:picLocks noChangeAspect="1"/>
          </p:cNvPicPr>
          <p:nvPr/>
        </p:nvPicPr>
        <p:blipFill>
          <a:blip r:embed="rId3"/>
          <a:stretch>
            <a:fillRect/>
          </a:stretch>
        </p:blipFill>
        <p:spPr>
          <a:xfrm>
            <a:off x="10686032" y="195583"/>
            <a:ext cx="1152244" cy="737680"/>
          </a:xfrm>
          <a:prstGeom prst="rect">
            <a:avLst/>
          </a:prstGeom>
        </p:spPr>
      </p:pic>
      <p:graphicFrame>
        <p:nvGraphicFramePr>
          <p:cNvPr id="11" name="Tabela 10">
            <a:extLst>
              <a:ext uri="{FF2B5EF4-FFF2-40B4-BE49-F238E27FC236}">
                <a16:creationId xmlns:a16="http://schemas.microsoft.com/office/drawing/2014/main" id="{ABF6374D-6DAD-C94B-A0EF-816F6AC047E4}"/>
              </a:ext>
            </a:extLst>
          </p:cNvPr>
          <p:cNvGraphicFramePr>
            <a:graphicFrameLocks noGrp="1"/>
          </p:cNvGraphicFramePr>
          <p:nvPr/>
        </p:nvGraphicFramePr>
        <p:xfrm>
          <a:off x="2009068" y="2061643"/>
          <a:ext cx="7992888" cy="3024336"/>
        </p:xfrm>
        <a:graphic>
          <a:graphicData uri="http://schemas.openxmlformats.org/drawingml/2006/table">
            <a:tbl>
              <a:tblPr/>
              <a:tblGrid>
                <a:gridCol w="959015">
                  <a:extLst>
                    <a:ext uri="{9D8B030D-6E8A-4147-A177-3AD203B41FA5}">
                      <a16:colId xmlns:a16="http://schemas.microsoft.com/office/drawing/2014/main" val="208819240"/>
                    </a:ext>
                  </a:extLst>
                </a:gridCol>
                <a:gridCol w="4464376">
                  <a:extLst>
                    <a:ext uri="{9D8B030D-6E8A-4147-A177-3AD203B41FA5}">
                      <a16:colId xmlns:a16="http://schemas.microsoft.com/office/drawing/2014/main" val="1303733355"/>
                    </a:ext>
                  </a:extLst>
                </a:gridCol>
                <a:gridCol w="1775830">
                  <a:extLst>
                    <a:ext uri="{9D8B030D-6E8A-4147-A177-3AD203B41FA5}">
                      <a16:colId xmlns:a16="http://schemas.microsoft.com/office/drawing/2014/main" val="3820730159"/>
                    </a:ext>
                  </a:extLst>
                </a:gridCol>
                <a:gridCol w="793667">
                  <a:extLst>
                    <a:ext uri="{9D8B030D-6E8A-4147-A177-3AD203B41FA5}">
                      <a16:colId xmlns:a16="http://schemas.microsoft.com/office/drawing/2014/main" val="2482572646"/>
                    </a:ext>
                  </a:extLst>
                </a:gridCol>
              </a:tblGrid>
              <a:tr h="400594">
                <a:tc>
                  <a:txBody>
                    <a:bodyPr/>
                    <a:lstStyle/>
                    <a:p>
                      <a:pPr algn="l" fontAlgn="b">
                        <a:buNone/>
                      </a:pPr>
                      <a:r>
                        <a:rPr lang="pl-PL" sz="1200" b="0" i="0" u="none" strike="noStrike">
                          <a:solidFill>
                            <a:srgbClr val="333333"/>
                          </a:solidFill>
                          <a:effectLst/>
                          <a:latin typeface="Times New Roman" panose="02020603050405020304" pitchFamily="18" charset="0"/>
                        </a:rPr>
                        <a:t> </a:t>
                      </a:r>
                    </a:p>
                  </a:txBody>
                  <a:tcPr marL="7620" marR="7620" marT="7620" marB="0" anchor="b">
                    <a:lnL>
                      <a:noFill/>
                    </a:lnL>
                    <a:lnR>
                      <a:noFill/>
                    </a:lnR>
                    <a:lnT>
                      <a:noFill/>
                    </a:lnT>
                    <a:lnB w="6350" cap="flat" cmpd="sng" algn="ctr">
                      <a:solidFill>
                        <a:srgbClr val="DDDDDD"/>
                      </a:solidFill>
                      <a:prstDash val="solid"/>
                      <a:round/>
                      <a:headEnd type="none" w="med" len="med"/>
                      <a:tailEnd type="none" w="med" len="med"/>
                    </a:lnB>
                    <a:solidFill>
                      <a:srgbClr val="FFFFFF"/>
                    </a:solidFill>
                  </a:tcPr>
                </a:tc>
                <a:tc gridSpan="2">
                  <a:txBody>
                    <a:bodyPr/>
                    <a:lstStyle/>
                    <a:p>
                      <a:pPr algn="ctr" fontAlgn="ctr">
                        <a:buNone/>
                      </a:pPr>
                      <a:r>
                        <a:rPr lang="pl-PL" sz="1200" b="0" i="0" u="none" strike="noStrike" dirty="0">
                          <a:solidFill>
                            <a:srgbClr val="333333"/>
                          </a:solidFill>
                          <a:effectLst/>
                          <a:latin typeface="Times New Roman" panose="02020603050405020304" pitchFamily="18" charset="0"/>
                        </a:rPr>
                        <a:t>Plan Urządzenia Lasu dla Nadleśnictwa PIEŃSK wyekspirował w roku 2025</a:t>
                      </a:r>
                    </a:p>
                  </a:txBody>
                  <a:tcPr marL="7620" marR="7620" marT="7620" marB="0" anchor="ctr">
                    <a:lnL>
                      <a:noFill/>
                    </a:lnL>
                    <a:lnR>
                      <a:noFill/>
                    </a:lnR>
                    <a:lnT>
                      <a:noFill/>
                    </a:lnT>
                    <a:lnB w="6350" cap="flat" cmpd="sng" algn="ctr">
                      <a:solidFill>
                        <a:srgbClr val="DDDDDD"/>
                      </a:solidFill>
                      <a:prstDash val="solid"/>
                      <a:round/>
                      <a:headEnd type="none" w="med" len="med"/>
                      <a:tailEnd type="none" w="med" len="med"/>
                    </a:lnB>
                    <a:solidFill>
                      <a:srgbClr val="FFFFFF"/>
                    </a:solidFill>
                  </a:tcPr>
                </a:tc>
                <a:tc hMerge="1">
                  <a:txBody>
                    <a:bodyPr/>
                    <a:lstStyle/>
                    <a:p>
                      <a:endParaRPr lang="pl-PL"/>
                    </a:p>
                  </a:txBody>
                  <a:tcPr/>
                </a:tc>
                <a:tc>
                  <a:txBody>
                    <a:bodyPr/>
                    <a:lstStyle/>
                    <a:p>
                      <a:pPr algn="l" fontAlgn="b">
                        <a:buNone/>
                      </a:pPr>
                      <a:r>
                        <a:rPr lang="pl-PL" sz="1200" b="0" i="0" u="none" strike="noStrike" dirty="0">
                          <a:solidFill>
                            <a:srgbClr val="333333"/>
                          </a:solidFill>
                          <a:effectLst/>
                          <a:latin typeface="Times New Roman" panose="02020603050405020304" pitchFamily="18" charset="0"/>
                        </a:rPr>
                        <a:t> </a:t>
                      </a:r>
                    </a:p>
                  </a:txBody>
                  <a:tcPr marL="7620" marR="7620" marT="7620" marB="0" anchor="b">
                    <a:lnL>
                      <a:noFill/>
                    </a:lnL>
                    <a:lnR>
                      <a:noFill/>
                    </a:lnR>
                    <a:lnT>
                      <a:noFill/>
                    </a:lnT>
                    <a:lnB w="63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97920424"/>
                  </a:ext>
                </a:extLst>
              </a:tr>
              <a:tr h="477044">
                <a:tc gridSpan="2">
                  <a:txBody>
                    <a:bodyPr/>
                    <a:lstStyle/>
                    <a:p>
                      <a:pPr algn="l" fontAlgn="b">
                        <a:buNone/>
                      </a:pPr>
                      <a:r>
                        <a:rPr lang="pl-PL" sz="1200" b="0" i="0" u="none" strike="noStrike" dirty="0">
                          <a:solidFill>
                            <a:srgbClr val="333333"/>
                          </a:solidFill>
                          <a:effectLst/>
                          <a:latin typeface="Times New Roman" panose="02020603050405020304" pitchFamily="18" charset="0"/>
                        </a:rPr>
                        <a:t>Etat miąższościowy użytków rębnych (m3)</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7F7F7"/>
                    </a:solidFill>
                  </a:tcPr>
                </a:tc>
                <a:tc hMerge="1">
                  <a:txBody>
                    <a:bodyPr/>
                    <a:lstStyle/>
                    <a:p>
                      <a:endParaRPr lang="pl-PL"/>
                    </a:p>
                  </a:txBody>
                  <a:tcPr/>
                </a:tc>
                <a:tc gridSpan="2">
                  <a:txBody>
                    <a:bodyPr/>
                    <a:lstStyle/>
                    <a:p>
                      <a:pPr algn="r" fontAlgn="b">
                        <a:buNone/>
                      </a:pPr>
                      <a:r>
                        <a:rPr lang="pl-PL" sz="1200" b="0" i="0" u="none" strike="noStrike" dirty="0">
                          <a:solidFill>
                            <a:srgbClr val="333333"/>
                          </a:solidFill>
                          <a:effectLst/>
                          <a:latin typeface="Times New Roman" panose="02020603050405020304" pitchFamily="18" charset="0"/>
                        </a:rPr>
                        <a:t>529316,00</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3984533035"/>
                  </a:ext>
                </a:extLst>
              </a:tr>
              <a:tr h="477044">
                <a:tc gridSpan="2">
                  <a:txBody>
                    <a:bodyPr/>
                    <a:lstStyle/>
                    <a:p>
                      <a:pPr algn="l" fontAlgn="b">
                        <a:buNone/>
                      </a:pPr>
                      <a:r>
                        <a:rPr lang="pl-PL" sz="1200" b="0" i="0" u="none" strike="noStrike">
                          <a:solidFill>
                            <a:srgbClr val="333333"/>
                          </a:solidFill>
                          <a:effectLst/>
                          <a:latin typeface="Times New Roman" panose="02020603050405020304" pitchFamily="18" charset="0"/>
                        </a:rPr>
                        <a:t>Etat powierzchniowy cięć w użytkowaniu przedrębnym (ha)</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7F7F7"/>
                    </a:solidFill>
                  </a:tcPr>
                </a:tc>
                <a:tc hMerge="1">
                  <a:txBody>
                    <a:bodyPr/>
                    <a:lstStyle/>
                    <a:p>
                      <a:endParaRPr lang="pl-PL"/>
                    </a:p>
                  </a:txBody>
                  <a:tcPr/>
                </a:tc>
                <a:tc gridSpan="2">
                  <a:txBody>
                    <a:bodyPr/>
                    <a:lstStyle/>
                    <a:p>
                      <a:pPr algn="r" fontAlgn="b">
                        <a:buNone/>
                      </a:pPr>
                      <a:r>
                        <a:rPr lang="pl-PL" sz="1200" b="0" i="0" u="none" strike="noStrike" dirty="0">
                          <a:solidFill>
                            <a:srgbClr val="333333"/>
                          </a:solidFill>
                          <a:effectLst/>
                          <a:latin typeface="Times New Roman" panose="02020603050405020304" pitchFamily="18" charset="0"/>
                        </a:rPr>
                        <a:t>10440,70</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1028958434"/>
                  </a:ext>
                </a:extLst>
              </a:tr>
              <a:tr h="477044">
                <a:tc gridSpan="2">
                  <a:txBody>
                    <a:bodyPr/>
                    <a:lstStyle/>
                    <a:p>
                      <a:pPr algn="l" fontAlgn="b">
                        <a:buNone/>
                      </a:pPr>
                      <a:r>
                        <a:rPr lang="pl-PL" sz="1200" b="0" i="0" u="none" strike="noStrike">
                          <a:solidFill>
                            <a:srgbClr val="333333"/>
                          </a:solidFill>
                          <a:effectLst/>
                          <a:latin typeface="Times New Roman" panose="02020603050405020304" pitchFamily="18" charset="0"/>
                        </a:rPr>
                        <a:t>Szacunkowe pozyskanie w użytkowaniu przedrębnym (m3)</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7F7F7"/>
                    </a:solidFill>
                  </a:tcPr>
                </a:tc>
                <a:tc hMerge="1">
                  <a:txBody>
                    <a:bodyPr/>
                    <a:lstStyle/>
                    <a:p>
                      <a:endParaRPr lang="pl-PL"/>
                    </a:p>
                  </a:txBody>
                  <a:tcPr/>
                </a:tc>
                <a:tc gridSpan="2">
                  <a:txBody>
                    <a:bodyPr/>
                    <a:lstStyle/>
                    <a:p>
                      <a:pPr algn="r" fontAlgn="b">
                        <a:buNone/>
                      </a:pPr>
                      <a:r>
                        <a:rPr lang="pl-PL" sz="1200" b="0" i="0" u="none" strike="noStrike" dirty="0">
                          <a:solidFill>
                            <a:srgbClr val="333333"/>
                          </a:solidFill>
                          <a:effectLst/>
                          <a:latin typeface="Times New Roman" panose="02020603050405020304" pitchFamily="18" charset="0"/>
                        </a:rPr>
                        <a:t>442644,00</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3542104151"/>
                  </a:ext>
                </a:extLst>
              </a:tr>
              <a:tr h="477044">
                <a:tc gridSpan="2">
                  <a:txBody>
                    <a:bodyPr/>
                    <a:lstStyle/>
                    <a:p>
                      <a:pPr algn="l" fontAlgn="b">
                        <a:buNone/>
                      </a:pPr>
                      <a:r>
                        <a:rPr lang="pl-PL" sz="1200" b="0" i="0" u="none" strike="noStrike">
                          <a:solidFill>
                            <a:srgbClr val="333333"/>
                          </a:solidFill>
                          <a:effectLst/>
                          <a:latin typeface="Times New Roman" panose="02020603050405020304" pitchFamily="18" charset="0"/>
                        </a:rPr>
                        <a:t>Projektowana powierzchnia zalesień i odnowień (ha)</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7F7F7"/>
                    </a:solidFill>
                  </a:tcPr>
                </a:tc>
                <a:tc hMerge="1">
                  <a:txBody>
                    <a:bodyPr/>
                    <a:lstStyle/>
                    <a:p>
                      <a:endParaRPr lang="pl-PL"/>
                    </a:p>
                  </a:txBody>
                  <a:tcPr/>
                </a:tc>
                <a:tc gridSpan="2">
                  <a:txBody>
                    <a:bodyPr/>
                    <a:lstStyle/>
                    <a:p>
                      <a:pPr algn="r" fontAlgn="b">
                        <a:buNone/>
                      </a:pPr>
                      <a:r>
                        <a:rPr lang="pl-PL" sz="1200" b="0" i="0" u="none" strike="noStrike" dirty="0">
                          <a:solidFill>
                            <a:srgbClr val="333333"/>
                          </a:solidFill>
                          <a:effectLst/>
                          <a:latin typeface="Times New Roman" panose="02020603050405020304" pitchFamily="18" charset="0"/>
                        </a:rPr>
                        <a:t>1933,17</a:t>
                      </a:r>
                    </a:p>
                  </a:txBody>
                  <a:tcPr marL="7620" marR="7620" marT="7620" marB="0" anchor="b">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1365841920"/>
                  </a:ext>
                </a:extLst>
              </a:tr>
              <a:tr h="412826">
                <a:tc gridSpan="2">
                  <a:txBody>
                    <a:bodyPr/>
                    <a:lstStyle/>
                    <a:p>
                      <a:pPr algn="l" fontAlgn="b">
                        <a:buNone/>
                      </a:pPr>
                      <a:r>
                        <a:rPr lang="pl-PL" sz="1200" b="0" i="0" u="none" strike="noStrike">
                          <a:solidFill>
                            <a:srgbClr val="333333"/>
                          </a:solidFill>
                          <a:effectLst/>
                          <a:latin typeface="Times New Roman" panose="02020603050405020304" pitchFamily="18" charset="0"/>
                        </a:rPr>
                        <a:t>Projektowana powierzchni pielęgnowania lasu (ha)*</a:t>
                      </a:r>
                    </a:p>
                  </a:txBody>
                  <a:tcPr marL="7620" marR="7620" marT="7620" marB="0" anchor="b">
                    <a:lnL>
                      <a:noFill/>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7F7F7"/>
                    </a:solidFill>
                  </a:tcPr>
                </a:tc>
                <a:tc hMerge="1">
                  <a:txBody>
                    <a:bodyPr/>
                    <a:lstStyle/>
                    <a:p>
                      <a:endParaRPr lang="pl-PL"/>
                    </a:p>
                  </a:txBody>
                  <a:tcPr/>
                </a:tc>
                <a:tc rowSpan="2" gridSpan="2">
                  <a:txBody>
                    <a:bodyPr/>
                    <a:lstStyle/>
                    <a:p>
                      <a:pPr algn="r" fontAlgn="ctr">
                        <a:buNone/>
                      </a:pPr>
                      <a:r>
                        <a:rPr lang="pl-PL" sz="1200" b="0" i="0" u="none" strike="noStrike" dirty="0">
                          <a:solidFill>
                            <a:srgbClr val="333333"/>
                          </a:solidFill>
                          <a:effectLst/>
                          <a:latin typeface="Times New Roman" panose="02020603050405020304" pitchFamily="18" charset="0"/>
                        </a:rPr>
                        <a:t>1884,07</a:t>
                      </a:r>
                    </a:p>
                  </a:txBody>
                  <a:tcPr marL="7620" marR="7620" marT="7620" marB="0" anchor="ctr">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FFFFF"/>
                    </a:solidFill>
                  </a:tcPr>
                </a:tc>
                <a:tc rowSpan="2" hMerge="1">
                  <a:txBody>
                    <a:bodyPr/>
                    <a:lstStyle/>
                    <a:p>
                      <a:endParaRPr lang="pl-PL"/>
                    </a:p>
                  </a:txBody>
                  <a:tcPr/>
                </a:tc>
                <a:extLst>
                  <a:ext uri="{0D108BD9-81ED-4DB2-BD59-A6C34878D82A}">
                    <a16:rowId xmlns:a16="http://schemas.microsoft.com/office/drawing/2014/main" val="3910503301"/>
                  </a:ext>
                </a:extLst>
              </a:tr>
              <a:tr h="302740">
                <a:tc gridSpan="2">
                  <a:txBody>
                    <a:bodyPr/>
                    <a:lstStyle/>
                    <a:p>
                      <a:pPr algn="l" fontAlgn="t">
                        <a:buNone/>
                      </a:pPr>
                      <a:r>
                        <a:rPr lang="pl-PL" sz="800" b="0" i="0" u="none" strike="noStrike" dirty="0">
                          <a:solidFill>
                            <a:srgbClr val="333333"/>
                          </a:solidFill>
                          <a:effectLst/>
                          <a:latin typeface="Times New Roman" panose="02020603050405020304" pitchFamily="18" charset="0"/>
                        </a:rPr>
                        <a:t>* - powierzchnia sumaryczna, może obejmować zabiegi wielokrotne, np. PIEL i CW na jednej powierzchni.</a:t>
                      </a:r>
                    </a:p>
                  </a:txBody>
                  <a:tcPr marL="7620" marR="7620" marT="7620" marB="0">
                    <a:lnL w="6350" cap="flat" cmpd="sng" algn="ctr">
                      <a:solidFill>
                        <a:srgbClr val="DDDDDD"/>
                      </a:solidFill>
                      <a:prstDash val="solid"/>
                      <a:round/>
                      <a:headEnd type="none" w="med" len="med"/>
                      <a:tailEnd type="none" w="med" len="med"/>
                    </a:lnL>
                    <a:lnR w="6350" cap="flat" cmpd="sng" algn="ctr">
                      <a:solidFill>
                        <a:srgbClr val="DDDDDD"/>
                      </a:solidFill>
                      <a:prstDash val="solid"/>
                      <a:round/>
                      <a:headEnd type="none" w="med" len="med"/>
                      <a:tailEnd type="none" w="med" len="med"/>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solidFill>
                      <a:srgbClr val="F7F7F7"/>
                    </a:solidFill>
                  </a:tcPr>
                </a:tc>
                <a:tc hMerge="1">
                  <a:txBody>
                    <a:bodyPr/>
                    <a:lstStyle/>
                    <a:p>
                      <a:endParaRPr lang="pl-PL"/>
                    </a:p>
                  </a:txBody>
                  <a:tcPr/>
                </a:tc>
                <a:tc gridSpan="2" vMerge="1">
                  <a:txBody>
                    <a:bodyPr/>
                    <a:lstStyle/>
                    <a:p>
                      <a:endParaRPr lang="pl-PL"/>
                    </a:p>
                  </a:txBody>
                  <a:tcPr/>
                </a:tc>
                <a:tc hMerge="1" vMerge="1">
                  <a:txBody>
                    <a:bodyPr/>
                    <a:lstStyle/>
                    <a:p>
                      <a:endParaRPr lang="pl-PL"/>
                    </a:p>
                  </a:txBody>
                  <a:tcPr/>
                </a:tc>
                <a:extLst>
                  <a:ext uri="{0D108BD9-81ED-4DB2-BD59-A6C34878D82A}">
                    <a16:rowId xmlns:a16="http://schemas.microsoft.com/office/drawing/2014/main" val="495711359"/>
                  </a:ext>
                </a:extLst>
              </a:tr>
            </a:tbl>
          </a:graphicData>
        </a:graphic>
      </p:graphicFrame>
    </p:spTree>
    <p:extLst>
      <p:ext uri="{BB962C8B-B14F-4D97-AF65-F5344CB8AC3E}">
        <p14:creationId xmlns:p14="http://schemas.microsoft.com/office/powerpoint/2010/main" val="575484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EDD9-26C1-5820-3A9C-0ED8D933F837}"/>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A534EAAD-BDA2-4409-2818-135FBA81A4FA}"/>
              </a:ext>
            </a:extLst>
          </p:cNvPr>
          <p:cNvPicPr>
            <a:picLocks noChangeAspect="1"/>
          </p:cNvPicPr>
          <p:nvPr/>
        </p:nvPicPr>
        <p:blipFill>
          <a:blip r:embed="rId3">
            <a:alphaModFix amt="35000"/>
          </a:blip>
          <a:stretch>
            <a:fillRect/>
          </a:stretch>
        </p:blipFill>
        <p:spPr>
          <a:xfrm>
            <a:off x="890525" y="497"/>
            <a:ext cx="9795507" cy="6858594"/>
          </a:xfrm>
          <a:prstGeom prst="rect">
            <a:avLst/>
          </a:prstGeom>
        </p:spPr>
      </p:pic>
      <p:sp>
        <p:nvSpPr>
          <p:cNvPr id="5" name="pole tekstowe 4">
            <a:extLst>
              <a:ext uri="{FF2B5EF4-FFF2-40B4-BE49-F238E27FC236}">
                <a16:creationId xmlns:a16="http://schemas.microsoft.com/office/drawing/2014/main" id="{06EC1F42-33D2-0C33-57E3-5687E18D4D2C}"/>
              </a:ext>
            </a:extLst>
          </p:cNvPr>
          <p:cNvSpPr txBox="1"/>
          <p:nvPr/>
        </p:nvSpPr>
        <p:spPr>
          <a:xfrm>
            <a:off x="1378108" y="1159742"/>
            <a:ext cx="9581606" cy="900888"/>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525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Część II</a:t>
            </a:r>
            <a:endParaRPr kumimoji="0" lang="pl-PL" sz="5254"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pole tekstowe 2">
            <a:extLst>
              <a:ext uri="{FF2B5EF4-FFF2-40B4-BE49-F238E27FC236}">
                <a16:creationId xmlns:a16="http://schemas.microsoft.com/office/drawing/2014/main" id="{D83ECE36-47C5-4A03-8858-AEFC644B59C4}"/>
              </a:ext>
            </a:extLst>
          </p:cNvPr>
          <p:cNvSpPr txBox="1"/>
          <p:nvPr/>
        </p:nvSpPr>
        <p:spPr>
          <a:xfrm>
            <a:off x="1378108" y="4345518"/>
            <a:ext cx="9581606" cy="819968"/>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Co się działo w nadleśnictwie –</a:t>
            </a:r>
          </a:p>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 podsumowanie roku 2025</a:t>
            </a: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Obraz 1">
            <a:extLst>
              <a:ext uri="{FF2B5EF4-FFF2-40B4-BE49-F238E27FC236}">
                <a16:creationId xmlns:a16="http://schemas.microsoft.com/office/drawing/2014/main" id="{9A5CF90B-C0F8-BE82-6C89-8739C5FA8F0A}"/>
              </a:ext>
            </a:extLst>
          </p:cNvPr>
          <p:cNvPicPr>
            <a:picLocks noChangeAspect="1"/>
          </p:cNvPicPr>
          <p:nvPr/>
        </p:nvPicPr>
        <p:blipFill>
          <a:blip r:embed="rId4"/>
          <a:stretch>
            <a:fillRect/>
          </a:stretch>
        </p:blipFill>
        <p:spPr>
          <a:xfrm>
            <a:off x="10686032" y="261442"/>
            <a:ext cx="1152244" cy="737680"/>
          </a:xfrm>
          <a:prstGeom prst="rect">
            <a:avLst/>
          </a:prstGeom>
        </p:spPr>
      </p:pic>
    </p:spTree>
    <p:extLst>
      <p:ext uri="{BB962C8B-B14F-4D97-AF65-F5344CB8AC3E}">
        <p14:creationId xmlns:p14="http://schemas.microsoft.com/office/powerpoint/2010/main" val="6012710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0822" y="1204301"/>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Pozyskanie drewna [m3]</a:t>
            </a:r>
            <a:endParaRPr lang="pl-PL" sz="3152" dirty="0"/>
          </a:p>
        </p:txBody>
      </p:sp>
      <p:sp>
        <p:nvSpPr>
          <p:cNvPr id="2" name="pole tekstowe 1">
            <a:extLst>
              <a:ext uri="{FF2B5EF4-FFF2-40B4-BE49-F238E27FC236}">
                <a16:creationId xmlns:a16="http://schemas.microsoft.com/office/drawing/2014/main" id="{0F124877-E26B-C5DF-2758-7AC089DF3FE4}"/>
              </a:ext>
            </a:extLst>
          </p:cNvPr>
          <p:cNvSpPr txBox="1"/>
          <p:nvPr/>
        </p:nvSpPr>
        <p:spPr>
          <a:xfrm>
            <a:off x="4842212" y="4408500"/>
            <a:ext cx="2326599" cy="307777"/>
          </a:xfrm>
          <a:prstGeom prst="rect">
            <a:avLst/>
          </a:prstGeom>
          <a:noFill/>
        </p:spPr>
        <p:txBody>
          <a:bodyPr wrap="none" rtlCol="0">
            <a:spAutoFit/>
          </a:bodyPr>
          <a:lstStyle/>
          <a:p>
            <a:r>
              <a:rPr lang="pl-PL" sz="1400" dirty="0"/>
              <a:t>Nadleśnictwo Pieńsk ogółem:</a:t>
            </a:r>
          </a:p>
        </p:txBody>
      </p:sp>
      <p:pic>
        <p:nvPicPr>
          <p:cNvPr id="4" name="Obraz 3">
            <a:extLst>
              <a:ext uri="{FF2B5EF4-FFF2-40B4-BE49-F238E27FC236}">
                <a16:creationId xmlns:a16="http://schemas.microsoft.com/office/drawing/2014/main" id="{AD5FD154-82DC-5603-BB6D-7B3F84F321A7}"/>
              </a:ext>
            </a:extLst>
          </p:cNvPr>
          <p:cNvPicPr>
            <a:picLocks noChangeAspect="1"/>
          </p:cNvPicPr>
          <p:nvPr/>
        </p:nvPicPr>
        <p:blipFill>
          <a:blip r:embed="rId3"/>
          <a:stretch>
            <a:fillRect/>
          </a:stretch>
        </p:blipFill>
        <p:spPr>
          <a:xfrm>
            <a:off x="10686032" y="195583"/>
            <a:ext cx="1152244" cy="737680"/>
          </a:xfrm>
          <a:prstGeom prst="rect">
            <a:avLst/>
          </a:prstGeom>
        </p:spPr>
      </p:pic>
      <p:graphicFrame>
        <p:nvGraphicFramePr>
          <p:cNvPr id="8" name="Tabela 7">
            <a:extLst>
              <a:ext uri="{FF2B5EF4-FFF2-40B4-BE49-F238E27FC236}">
                <a16:creationId xmlns:a16="http://schemas.microsoft.com/office/drawing/2014/main" id="{F7F65F02-6AFF-0E55-766E-DB4D48FFB64C}"/>
              </a:ext>
            </a:extLst>
          </p:cNvPr>
          <p:cNvGraphicFramePr>
            <a:graphicFrameLocks noGrp="1"/>
          </p:cNvGraphicFramePr>
          <p:nvPr>
            <p:extLst>
              <p:ext uri="{D42A27DB-BD31-4B8C-83A1-F6EECF244321}">
                <p14:modId xmlns:p14="http://schemas.microsoft.com/office/powerpoint/2010/main" val="986268798"/>
              </p:ext>
            </p:extLst>
          </p:nvPr>
        </p:nvGraphicFramePr>
        <p:xfrm>
          <a:off x="3629248" y="1808124"/>
          <a:ext cx="5400599" cy="1045605"/>
        </p:xfrm>
        <a:graphic>
          <a:graphicData uri="http://schemas.openxmlformats.org/drawingml/2006/table">
            <a:tbl>
              <a:tblPr/>
              <a:tblGrid>
                <a:gridCol w="2277360">
                  <a:extLst>
                    <a:ext uri="{9D8B030D-6E8A-4147-A177-3AD203B41FA5}">
                      <a16:colId xmlns:a16="http://schemas.microsoft.com/office/drawing/2014/main" val="325148085"/>
                    </a:ext>
                  </a:extLst>
                </a:gridCol>
                <a:gridCol w="678965">
                  <a:extLst>
                    <a:ext uri="{9D8B030D-6E8A-4147-A177-3AD203B41FA5}">
                      <a16:colId xmlns:a16="http://schemas.microsoft.com/office/drawing/2014/main" val="2741859306"/>
                    </a:ext>
                  </a:extLst>
                </a:gridCol>
                <a:gridCol w="678965">
                  <a:extLst>
                    <a:ext uri="{9D8B030D-6E8A-4147-A177-3AD203B41FA5}">
                      <a16:colId xmlns:a16="http://schemas.microsoft.com/office/drawing/2014/main" val="614104630"/>
                    </a:ext>
                  </a:extLst>
                </a:gridCol>
                <a:gridCol w="1086344">
                  <a:extLst>
                    <a:ext uri="{9D8B030D-6E8A-4147-A177-3AD203B41FA5}">
                      <a16:colId xmlns:a16="http://schemas.microsoft.com/office/drawing/2014/main" val="3122273128"/>
                    </a:ext>
                  </a:extLst>
                </a:gridCol>
                <a:gridCol w="678965">
                  <a:extLst>
                    <a:ext uri="{9D8B030D-6E8A-4147-A177-3AD203B41FA5}">
                      <a16:colId xmlns:a16="http://schemas.microsoft.com/office/drawing/2014/main" val="1951465158"/>
                    </a:ext>
                  </a:extLst>
                </a:gridCol>
              </a:tblGrid>
              <a:tr h="348535">
                <a:tc>
                  <a:txBody>
                    <a:bodyPr/>
                    <a:lstStyle/>
                    <a:p>
                      <a:pPr algn="ctr" fontAlgn="ctr">
                        <a:buNone/>
                      </a:pPr>
                      <a:r>
                        <a:rPr lang="pl-PL" sz="900" b="0" i="0" u="none" strike="noStrike">
                          <a:solidFill>
                            <a:srgbClr val="375623"/>
                          </a:solidFill>
                          <a:effectLst/>
                          <a:latin typeface="Arial" panose="020B0604020202020204" pitchFamily="34" charset="0"/>
                        </a:rPr>
                        <a:t>Pozyskanie drewna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pl-PL" sz="900" b="0" i="0" u="none" strike="noStrike">
                          <a:solidFill>
                            <a:srgbClr val="375623"/>
                          </a:solidFill>
                          <a:effectLst/>
                          <a:latin typeface="Arial" panose="020B0604020202020204" pitchFamily="34" charset="0"/>
                        </a:rPr>
                        <a:t>Rębne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Przedrębne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Przygodne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1" i="0" u="none" strike="noStrike">
                          <a:solidFill>
                            <a:srgbClr val="375623"/>
                          </a:solidFill>
                          <a:effectLst/>
                          <a:latin typeface="Arial" panose="020B0604020202020204" pitchFamily="34" charset="0"/>
                        </a:rPr>
                        <a:t>Suma: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1241841021"/>
                  </a:ext>
                </a:extLst>
              </a:tr>
              <a:tr h="348535">
                <a:tc>
                  <a:txBody>
                    <a:bodyPr/>
                    <a:lstStyle/>
                    <a:p>
                      <a:pPr algn="l" fontAlgn="b">
                        <a:buNone/>
                      </a:pPr>
                      <a:r>
                        <a:rPr lang="pl-PL" sz="9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900" b="0" i="0" u="none" strike="noStrike">
                          <a:solidFill>
                            <a:srgbClr val="375623"/>
                          </a:solidFill>
                          <a:effectLst/>
                          <a:latin typeface="Arial" panose="020B0604020202020204" pitchFamily="34" charset="0"/>
                        </a:rPr>
                        <a:t> 3 844,00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 3 958,65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 28,61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 7 831,26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40172693"/>
                  </a:ext>
                </a:extLst>
              </a:tr>
              <a:tr h="348535">
                <a:tc>
                  <a:txBody>
                    <a:bodyPr/>
                    <a:lstStyle/>
                    <a:p>
                      <a:pPr algn="l" fontAlgn="b">
                        <a:buNone/>
                      </a:pPr>
                      <a:r>
                        <a:rPr lang="pl-PL" sz="9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900" b="1" i="0" u="none" strike="noStrike">
                          <a:solidFill>
                            <a:srgbClr val="375623"/>
                          </a:solidFill>
                          <a:effectLst/>
                          <a:latin typeface="Arial" panose="020B0604020202020204" pitchFamily="34" charset="0"/>
                        </a:rPr>
                        <a:t> 45 299,61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 39 541,80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 509,63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dirty="0">
                          <a:solidFill>
                            <a:srgbClr val="375623"/>
                          </a:solidFill>
                          <a:effectLst/>
                          <a:latin typeface="Arial" panose="020B0604020202020204" pitchFamily="34" charset="0"/>
                        </a:rPr>
                        <a:t> 85 351,04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43212523"/>
                  </a:ext>
                </a:extLst>
              </a:tr>
            </a:tbl>
          </a:graphicData>
        </a:graphic>
      </p:graphicFrame>
      <p:graphicFrame>
        <p:nvGraphicFramePr>
          <p:cNvPr id="9" name="Tabela 8">
            <a:extLst>
              <a:ext uri="{FF2B5EF4-FFF2-40B4-BE49-F238E27FC236}">
                <a16:creationId xmlns:a16="http://schemas.microsoft.com/office/drawing/2014/main" id="{C8551B4A-C55F-E5A7-3174-6D8387D0D005}"/>
              </a:ext>
            </a:extLst>
          </p:cNvPr>
          <p:cNvGraphicFramePr>
            <a:graphicFrameLocks noGrp="1"/>
          </p:cNvGraphicFramePr>
          <p:nvPr>
            <p:extLst>
              <p:ext uri="{D42A27DB-BD31-4B8C-83A1-F6EECF244321}">
                <p14:modId xmlns:p14="http://schemas.microsoft.com/office/powerpoint/2010/main" val="3790042842"/>
              </p:ext>
            </p:extLst>
          </p:nvPr>
        </p:nvGraphicFramePr>
        <p:xfrm>
          <a:off x="3694044" y="3264866"/>
          <a:ext cx="5214838" cy="886386"/>
        </p:xfrm>
        <a:graphic>
          <a:graphicData uri="http://schemas.openxmlformats.org/drawingml/2006/table">
            <a:tbl>
              <a:tblPr/>
              <a:tblGrid>
                <a:gridCol w="1655294">
                  <a:extLst>
                    <a:ext uri="{9D8B030D-6E8A-4147-A177-3AD203B41FA5}">
                      <a16:colId xmlns:a16="http://schemas.microsoft.com/office/drawing/2014/main" val="1159827231"/>
                    </a:ext>
                  </a:extLst>
                </a:gridCol>
                <a:gridCol w="768056">
                  <a:extLst>
                    <a:ext uri="{9D8B030D-6E8A-4147-A177-3AD203B41FA5}">
                      <a16:colId xmlns:a16="http://schemas.microsoft.com/office/drawing/2014/main" val="2487644275"/>
                    </a:ext>
                  </a:extLst>
                </a:gridCol>
                <a:gridCol w="913723">
                  <a:extLst>
                    <a:ext uri="{9D8B030D-6E8A-4147-A177-3AD203B41FA5}">
                      <a16:colId xmlns:a16="http://schemas.microsoft.com/office/drawing/2014/main" val="2582600496"/>
                    </a:ext>
                  </a:extLst>
                </a:gridCol>
                <a:gridCol w="860753">
                  <a:extLst>
                    <a:ext uri="{9D8B030D-6E8A-4147-A177-3AD203B41FA5}">
                      <a16:colId xmlns:a16="http://schemas.microsoft.com/office/drawing/2014/main" val="3742029412"/>
                    </a:ext>
                  </a:extLst>
                </a:gridCol>
                <a:gridCol w="1017012">
                  <a:extLst>
                    <a:ext uri="{9D8B030D-6E8A-4147-A177-3AD203B41FA5}">
                      <a16:colId xmlns:a16="http://schemas.microsoft.com/office/drawing/2014/main" val="3430615334"/>
                    </a:ext>
                  </a:extLst>
                </a:gridCol>
              </a:tblGrid>
              <a:tr h="295462">
                <a:tc>
                  <a:txBody>
                    <a:bodyPr/>
                    <a:lstStyle/>
                    <a:p>
                      <a:pPr algn="ctr" fontAlgn="ctr">
                        <a:buNone/>
                      </a:pPr>
                      <a:r>
                        <a:rPr lang="pl-PL" sz="900" b="0" i="0" u="none" strike="noStrike">
                          <a:solidFill>
                            <a:srgbClr val="375623"/>
                          </a:solidFill>
                          <a:effectLst/>
                          <a:latin typeface="Arial" panose="020B0604020202020204" pitchFamily="34" charset="0"/>
                        </a:rPr>
                        <a:t>Sortymenty</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ctr" fontAlgn="ctr">
                        <a:buNone/>
                      </a:pPr>
                      <a:r>
                        <a:rPr lang="pl-PL" sz="900" b="0" i="0" u="none" strike="noStrike">
                          <a:solidFill>
                            <a:srgbClr val="375623"/>
                          </a:solidFill>
                          <a:effectLst/>
                          <a:latin typeface="Arial" panose="020B0604020202020204" pitchFamily="34" charset="0"/>
                        </a:rPr>
                        <a:t>M </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S</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W</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1" i="0" u="none" strike="noStrike">
                          <a:solidFill>
                            <a:srgbClr val="375623"/>
                          </a:solidFill>
                          <a:effectLst/>
                          <a:latin typeface="Arial" panose="020B0604020202020204" pitchFamily="34" charset="0"/>
                        </a:rPr>
                        <a:t>Suma:</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extLst>
                  <a:ext uri="{0D108BD9-81ED-4DB2-BD59-A6C34878D82A}">
                    <a16:rowId xmlns:a16="http://schemas.microsoft.com/office/drawing/2014/main" val="2683546394"/>
                  </a:ext>
                </a:extLst>
              </a:tr>
              <a:tr h="295462">
                <a:tc>
                  <a:txBody>
                    <a:bodyPr/>
                    <a:lstStyle/>
                    <a:p>
                      <a:pPr algn="l" fontAlgn="b">
                        <a:buNone/>
                      </a:pPr>
                      <a:r>
                        <a:rPr lang="pl-PL" sz="9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r" fontAlgn="b">
                        <a:buNone/>
                      </a:pPr>
                      <a:r>
                        <a:rPr lang="pl-PL" sz="900" b="0" i="0" u="none" strike="noStrike">
                          <a:solidFill>
                            <a:srgbClr val="375623"/>
                          </a:solidFill>
                          <a:effectLst/>
                          <a:latin typeface="Arial" panose="020B0604020202020204" pitchFamily="34" charset="0"/>
                        </a:rPr>
                        <a:t> 120,33</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 5 688,64</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 2 022,29</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 7 831,26</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extLst>
                  <a:ext uri="{0D108BD9-81ED-4DB2-BD59-A6C34878D82A}">
                    <a16:rowId xmlns:a16="http://schemas.microsoft.com/office/drawing/2014/main" val="3513024502"/>
                  </a:ext>
                </a:extLst>
              </a:tr>
              <a:tr h="295462">
                <a:tc>
                  <a:txBody>
                    <a:bodyPr/>
                    <a:lstStyle/>
                    <a:p>
                      <a:pPr algn="l" fontAlgn="b">
                        <a:buNone/>
                      </a:pPr>
                      <a:r>
                        <a:rPr lang="pl-PL" sz="9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r" fontAlgn="b">
                        <a:buNone/>
                      </a:pPr>
                      <a:r>
                        <a:rPr lang="pl-PL" sz="900" b="1" i="0" u="none" strike="noStrike">
                          <a:solidFill>
                            <a:srgbClr val="375623"/>
                          </a:solidFill>
                          <a:effectLst/>
                          <a:latin typeface="Arial" panose="020B0604020202020204" pitchFamily="34" charset="0"/>
                        </a:rPr>
                        <a:t> 1 002,82</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 51 973,61</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 32 374,61</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1" i="0" u="none" strike="noStrike" dirty="0">
                          <a:solidFill>
                            <a:srgbClr val="375623"/>
                          </a:solidFill>
                          <a:effectLst/>
                          <a:latin typeface="Arial" panose="020B0604020202020204" pitchFamily="34" charset="0"/>
                        </a:rPr>
                        <a:t> 85 351,04</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extLst>
                  <a:ext uri="{0D108BD9-81ED-4DB2-BD59-A6C34878D82A}">
                    <a16:rowId xmlns:a16="http://schemas.microsoft.com/office/drawing/2014/main" val="2277232787"/>
                  </a:ext>
                </a:extLst>
              </a:tr>
            </a:tbl>
          </a:graphicData>
        </a:graphic>
      </p:graphicFrame>
      <p:graphicFrame>
        <p:nvGraphicFramePr>
          <p:cNvPr id="10" name="Tabela 9">
            <a:extLst>
              <a:ext uri="{FF2B5EF4-FFF2-40B4-BE49-F238E27FC236}">
                <a16:creationId xmlns:a16="http://schemas.microsoft.com/office/drawing/2014/main" id="{C5877771-4DD7-FD7D-1650-582EE684F78E}"/>
              </a:ext>
            </a:extLst>
          </p:cNvPr>
          <p:cNvGraphicFramePr>
            <a:graphicFrameLocks noGrp="1"/>
          </p:cNvGraphicFramePr>
          <p:nvPr>
            <p:extLst>
              <p:ext uri="{D42A27DB-BD31-4B8C-83A1-F6EECF244321}">
                <p14:modId xmlns:p14="http://schemas.microsoft.com/office/powerpoint/2010/main" val="165553816"/>
              </p:ext>
            </p:extLst>
          </p:nvPr>
        </p:nvGraphicFramePr>
        <p:xfrm>
          <a:off x="3767069" y="4869954"/>
          <a:ext cx="5068788" cy="1051593"/>
        </p:xfrm>
        <a:graphic>
          <a:graphicData uri="http://schemas.openxmlformats.org/drawingml/2006/table">
            <a:tbl>
              <a:tblPr/>
              <a:tblGrid>
                <a:gridCol w="1351677">
                  <a:extLst>
                    <a:ext uri="{9D8B030D-6E8A-4147-A177-3AD203B41FA5}">
                      <a16:colId xmlns:a16="http://schemas.microsoft.com/office/drawing/2014/main" val="2417698532"/>
                    </a:ext>
                  </a:extLst>
                </a:gridCol>
                <a:gridCol w="1234705">
                  <a:extLst>
                    <a:ext uri="{9D8B030D-6E8A-4147-A177-3AD203B41FA5}">
                      <a16:colId xmlns:a16="http://schemas.microsoft.com/office/drawing/2014/main" val="1273849792"/>
                    </a:ext>
                  </a:extLst>
                </a:gridCol>
                <a:gridCol w="831801">
                  <a:extLst>
                    <a:ext uri="{9D8B030D-6E8A-4147-A177-3AD203B41FA5}">
                      <a16:colId xmlns:a16="http://schemas.microsoft.com/office/drawing/2014/main" val="399929963"/>
                    </a:ext>
                  </a:extLst>
                </a:gridCol>
                <a:gridCol w="623851">
                  <a:extLst>
                    <a:ext uri="{9D8B030D-6E8A-4147-A177-3AD203B41FA5}">
                      <a16:colId xmlns:a16="http://schemas.microsoft.com/office/drawing/2014/main" val="2604265308"/>
                    </a:ext>
                  </a:extLst>
                </a:gridCol>
                <a:gridCol w="1026754">
                  <a:extLst>
                    <a:ext uri="{9D8B030D-6E8A-4147-A177-3AD203B41FA5}">
                      <a16:colId xmlns:a16="http://schemas.microsoft.com/office/drawing/2014/main" val="649669486"/>
                    </a:ext>
                  </a:extLst>
                </a:gridCol>
              </a:tblGrid>
              <a:tr h="477997">
                <a:tc>
                  <a:txBody>
                    <a:bodyPr/>
                    <a:lstStyle/>
                    <a:p>
                      <a:pPr algn="ctr" fontAlgn="ctr">
                        <a:buNone/>
                      </a:pPr>
                      <a:r>
                        <a:rPr lang="pl-PL" sz="900" b="1" i="0" u="none" strike="noStrike">
                          <a:solidFill>
                            <a:srgbClr val="375623"/>
                          </a:solidFill>
                          <a:effectLst/>
                          <a:latin typeface="Arial" panose="020B0604020202020204" pitchFamily="34" charset="0"/>
                        </a:rPr>
                        <a:t>DREWNO OPAŁOWE - Nadleśnictwo Pieńsk</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1" i="0" u="none" strike="noStrike">
                          <a:solidFill>
                            <a:srgbClr val="375623"/>
                          </a:solidFill>
                          <a:effectLst/>
                          <a:latin typeface="Arial" panose="020B0604020202020204" pitchFamily="34" charset="0"/>
                        </a:rPr>
                        <a:t>pozyskanie</a:t>
                      </a:r>
                      <a:br>
                        <a:rPr lang="pl-PL" sz="900" b="1" i="0" u="none" strike="noStrike">
                          <a:solidFill>
                            <a:srgbClr val="375623"/>
                          </a:solidFill>
                          <a:effectLst/>
                          <a:latin typeface="Arial" panose="020B0604020202020204" pitchFamily="34" charset="0"/>
                        </a:rPr>
                      </a:br>
                      <a:r>
                        <a:rPr lang="pl-PL" sz="900" b="1" i="0" u="none" strike="noStrike">
                          <a:solidFill>
                            <a:srgbClr val="375623"/>
                          </a:solidFill>
                          <a:effectLst/>
                          <a:latin typeface="Arial" panose="020B0604020202020204" pitchFamily="34" charset="0"/>
                        </a:rPr>
                        <a:t>(m3)</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1" i="0" u="none" strike="noStrike">
                          <a:solidFill>
                            <a:srgbClr val="375623"/>
                          </a:solidFill>
                          <a:effectLst/>
                          <a:latin typeface="Arial" panose="020B0604020202020204" pitchFamily="34" charset="0"/>
                        </a:rPr>
                        <a:t>Cena średnia</a:t>
                      </a:r>
                      <a:br>
                        <a:rPr lang="pl-PL" sz="900" b="1" i="0" u="none" strike="noStrike">
                          <a:solidFill>
                            <a:srgbClr val="375623"/>
                          </a:solidFill>
                          <a:effectLst/>
                          <a:latin typeface="Arial" panose="020B0604020202020204" pitchFamily="34" charset="0"/>
                        </a:rPr>
                      </a:br>
                      <a:r>
                        <a:rPr lang="pl-PL" sz="900" b="1"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1" i="0" u="none" strike="noStrike">
                          <a:solidFill>
                            <a:srgbClr val="375623"/>
                          </a:solidFill>
                          <a:effectLst/>
                          <a:latin typeface="Arial" panose="020B0604020202020204" pitchFamily="34" charset="0"/>
                        </a:rPr>
                        <a:t>Cena min.</a:t>
                      </a:r>
                      <a:br>
                        <a:rPr lang="pl-PL" sz="900" b="1" i="0" u="none" strike="noStrike">
                          <a:solidFill>
                            <a:srgbClr val="375623"/>
                          </a:solidFill>
                          <a:effectLst/>
                          <a:latin typeface="Arial" panose="020B0604020202020204" pitchFamily="34" charset="0"/>
                        </a:rPr>
                      </a:br>
                      <a:r>
                        <a:rPr lang="pl-PL" sz="900" b="1"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tc>
                  <a:txBody>
                    <a:bodyPr/>
                    <a:lstStyle/>
                    <a:p>
                      <a:pPr algn="ctr" fontAlgn="ctr">
                        <a:buNone/>
                      </a:pPr>
                      <a:r>
                        <a:rPr lang="pl-PL" sz="900" b="1" i="0" u="none" strike="noStrike">
                          <a:solidFill>
                            <a:srgbClr val="375623"/>
                          </a:solidFill>
                          <a:effectLst/>
                          <a:latin typeface="Arial" panose="020B0604020202020204" pitchFamily="34" charset="0"/>
                        </a:rPr>
                        <a:t>Cena Max.</a:t>
                      </a:r>
                      <a:br>
                        <a:rPr lang="pl-PL" sz="900" b="1" i="0" u="none" strike="noStrike">
                          <a:solidFill>
                            <a:srgbClr val="375623"/>
                          </a:solidFill>
                          <a:effectLst/>
                          <a:latin typeface="Arial" panose="020B0604020202020204" pitchFamily="34" charset="0"/>
                        </a:rPr>
                      </a:br>
                      <a:r>
                        <a:rPr lang="pl-PL" sz="900" b="1"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7F7F7"/>
                    </a:solidFill>
                  </a:tcPr>
                </a:tc>
                <a:extLst>
                  <a:ext uri="{0D108BD9-81ED-4DB2-BD59-A6C34878D82A}">
                    <a16:rowId xmlns:a16="http://schemas.microsoft.com/office/drawing/2014/main" val="1905844555"/>
                  </a:ext>
                </a:extLst>
              </a:tr>
              <a:tr h="286798">
                <a:tc>
                  <a:txBody>
                    <a:bodyPr/>
                    <a:lstStyle/>
                    <a:p>
                      <a:pPr algn="l" fontAlgn="b">
                        <a:buNone/>
                      </a:pPr>
                      <a:r>
                        <a:rPr lang="pl-PL" sz="900" b="0" i="0" u="none" strike="noStrike">
                          <a:solidFill>
                            <a:srgbClr val="375623"/>
                          </a:solidFill>
                          <a:effectLst/>
                          <a:latin typeface="Arial" panose="020B0604020202020204" pitchFamily="34" charset="0"/>
                        </a:rPr>
                        <a:t>gałęziówka</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 1 001,44</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extLst>
                  <a:ext uri="{0D108BD9-81ED-4DB2-BD59-A6C34878D82A}">
                    <a16:rowId xmlns:a16="http://schemas.microsoft.com/office/drawing/2014/main" val="3906049843"/>
                  </a:ext>
                </a:extLst>
              </a:tr>
              <a:tr h="286798">
                <a:tc>
                  <a:txBody>
                    <a:bodyPr/>
                    <a:lstStyle/>
                    <a:p>
                      <a:pPr algn="l" fontAlgn="b">
                        <a:buNone/>
                      </a:pPr>
                      <a:r>
                        <a:rPr lang="pl-PL" sz="900" b="0" i="0" u="none" strike="noStrike">
                          <a:solidFill>
                            <a:srgbClr val="375623"/>
                          </a:solidFill>
                          <a:effectLst/>
                          <a:latin typeface="Arial" panose="020B0604020202020204" pitchFamily="34" charset="0"/>
                        </a:rPr>
                        <a:t>wałki opałowe</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 8 802,31</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130,66</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55</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tc>
                  <a:txBody>
                    <a:bodyPr/>
                    <a:lstStyle/>
                    <a:p>
                      <a:pPr algn="r" fontAlgn="b">
                        <a:buNone/>
                      </a:pPr>
                      <a:r>
                        <a:rPr lang="pl-PL" sz="900" b="0" i="0" u="none" strike="noStrike" dirty="0">
                          <a:solidFill>
                            <a:srgbClr val="375623"/>
                          </a:solidFill>
                          <a:effectLst/>
                          <a:latin typeface="Arial" panose="020B0604020202020204" pitchFamily="34" charset="0"/>
                        </a:rPr>
                        <a:t>141</a:t>
                      </a:r>
                    </a:p>
                  </a:txBody>
                  <a:tcPr marL="7620" marR="7620" marT="7620" marB="0" anchor="b">
                    <a:lnL w="6350" cap="flat" cmpd="sng" algn="ctr">
                      <a:solidFill>
                        <a:srgbClr val="375623"/>
                      </a:solidFill>
                      <a:prstDash val="solid"/>
                      <a:round/>
                      <a:headEnd type="none" w="med" len="med"/>
                      <a:tailEnd type="none" w="med" len="med"/>
                    </a:lnL>
                    <a:lnR w="6350" cap="flat" cmpd="sng" algn="ctr">
                      <a:solidFill>
                        <a:srgbClr val="375623"/>
                      </a:solidFill>
                      <a:prstDash val="solid"/>
                      <a:round/>
                      <a:headEnd type="none" w="med" len="med"/>
                      <a:tailEnd type="none" w="med" len="med"/>
                    </a:lnR>
                    <a:lnT w="6350" cap="flat" cmpd="sng" algn="ctr">
                      <a:solidFill>
                        <a:srgbClr val="375623"/>
                      </a:solidFill>
                      <a:prstDash val="solid"/>
                      <a:round/>
                      <a:headEnd type="none" w="med" len="med"/>
                      <a:tailEnd type="none" w="med" len="med"/>
                    </a:lnT>
                    <a:lnB w="6350" cap="flat" cmpd="sng" algn="ctr">
                      <a:solidFill>
                        <a:srgbClr val="375623"/>
                      </a:solidFill>
                      <a:prstDash val="solid"/>
                      <a:round/>
                      <a:headEnd type="none" w="med" len="med"/>
                      <a:tailEnd type="none" w="med" len="med"/>
                    </a:lnB>
                    <a:solidFill>
                      <a:srgbClr val="FFFFFF"/>
                    </a:solidFill>
                  </a:tcPr>
                </a:tc>
                <a:extLst>
                  <a:ext uri="{0D108BD9-81ED-4DB2-BD59-A6C34878D82A}">
                    <a16:rowId xmlns:a16="http://schemas.microsoft.com/office/drawing/2014/main" val="664625150"/>
                  </a:ext>
                </a:extLst>
              </a:tr>
            </a:tbl>
          </a:graphicData>
        </a:graphic>
      </p:graphicFrame>
    </p:spTree>
    <p:extLst>
      <p:ext uri="{BB962C8B-B14F-4D97-AF65-F5344CB8AC3E}">
        <p14:creationId xmlns:p14="http://schemas.microsoft.com/office/powerpoint/2010/main" val="2024784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8108" y="1159743"/>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Partnerzy gospodarczy</a:t>
            </a:r>
            <a:endParaRPr lang="pl-PL" sz="3152" dirty="0"/>
          </a:p>
        </p:txBody>
      </p:sp>
      <p:sp>
        <p:nvSpPr>
          <p:cNvPr id="6" name="pole tekstowe 5">
            <a:extLst>
              <a:ext uri="{FF2B5EF4-FFF2-40B4-BE49-F238E27FC236}">
                <a16:creationId xmlns:a16="http://schemas.microsoft.com/office/drawing/2014/main" id="{CD95270F-6ABA-4570-90C7-21D166E267D2}"/>
              </a:ext>
            </a:extLst>
          </p:cNvPr>
          <p:cNvSpPr txBox="1"/>
          <p:nvPr/>
        </p:nvSpPr>
        <p:spPr>
          <a:xfrm>
            <a:off x="1378108" y="1760583"/>
            <a:ext cx="9581606" cy="423129"/>
          </a:xfrm>
          <a:prstGeom prst="rect">
            <a:avLst/>
          </a:prstGeom>
          <a:noFill/>
        </p:spPr>
        <p:txBody>
          <a:bodyPr wrap="square">
            <a:spAutoFit/>
          </a:bodyPr>
          <a:lstStyle/>
          <a:p>
            <a:pPr algn="just">
              <a:lnSpc>
                <a:spcPct val="107000"/>
              </a:lnSpc>
              <a:spcAft>
                <a:spcPts val="788"/>
              </a:spcAft>
            </a:pPr>
            <a:r>
              <a:rPr lang="pl-PL" sz="2102" i="1" dirty="0">
                <a:latin typeface="Calibri" panose="020F0502020204030204" pitchFamily="34" charset="0"/>
                <a:ea typeface="Calibri" panose="020F0502020204030204" pitchFamily="34" charset="0"/>
                <a:cs typeface="Calibri" panose="020F0502020204030204" pitchFamily="34" charset="0"/>
              </a:rPr>
              <a:t>Usługobiorcy – zakłady usług leśnych </a:t>
            </a:r>
          </a:p>
        </p:txBody>
      </p:sp>
      <p:graphicFrame>
        <p:nvGraphicFramePr>
          <p:cNvPr id="3" name="Tabela 2">
            <a:extLst>
              <a:ext uri="{FF2B5EF4-FFF2-40B4-BE49-F238E27FC236}">
                <a16:creationId xmlns:a16="http://schemas.microsoft.com/office/drawing/2014/main" id="{6AA488BF-6DC0-E830-7E3B-A67F61A4635E}"/>
              </a:ext>
            </a:extLst>
          </p:cNvPr>
          <p:cNvGraphicFramePr>
            <a:graphicFrameLocks noGrp="1"/>
          </p:cNvGraphicFramePr>
          <p:nvPr>
            <p:extLst>
              <p:ext uri="{D42A27DB-BD31-4B8C-83A1-F6EECF244321}">
                <p14:modId xmlns:p14="http://schemas.microsoft.com/office/powerpoint/2010/main" val="866804588"/>
              </p:ext>
            </p:extLst>
          </p:nvPr>
        </p:nvGraphicFramePr>
        <p:xfrm>
          <a:off x="2045072" y="2557197"/>
          <a:ext cx="8625780" cy="1745194"/>
        </p:xfrm>
        <a:graphic>
          <a:graphicData uri="http://schemas.openxmlformats.org/drawingml/2006/table">
            <a:tbl>
              <a:tblPr/>
              <a:tblGrid>
                <a:gridCol w="3778550">
                  <a:extLst>
                    <a:ext uri="{9D8B030D-6E8A-4147-A177-3AD203B41FA5}">
                      <a16:colId xmlns:a16="http://schemas.microsoft.com/office/drawing/2014/main" val="2350272219"/>
                    </a:ext>
                  </a:extLst>
                </a:gridCol>
                <a:gridCol w="4847230">
                  <a:extLst>
                    <a:ext uri="{9D8B030D-6E8A-4147-A177-3AD203B41FA5}">
                      <a16:colId xmlns:a16="http://schemas.microsoft.com/office/drawing/2014/main" val="3043292617"/>
                    </a:ext>
                  </a:extLst>
                </a:gridCol>
              </a:tblGrid>
              <a:tr h="244939">
                <a:tc>
                  <a:txBody>
                    <a:bodyPr/>
                    <a:lstStyle/>
                    <a:p>
                      <a:pPr algn="ctr" fontAlgn="b">
                        <a:buNone/>
                      </a:pPr>
                      <a:r>
                        <a:rPr lang="pl-PL" sz="1200" b="1" i="0" u="none" strike="noStrike" dirty="0">
                          <a:solidFill>
                            <a:srgbClr val="000000"/>
                          </a:solidFill>
                          <a:effectLst/>
                          <a:latin typeface="Calibri" panose="020F0502020204030204" pitchFamily="34" charset="0"/>
                        </a:rPr>
                        <a:t>Wykonanie usług z zakresu gospodarki leśnej</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pl-PL" sz="1200" b="1" i="0" u="none" strike="noStrike" dirty="0">
                          <a:solidFill>
                            <a:srgbClr val="000000"/>
                          </a:solidFill>
                          <a:effectLst/>
                          <a:latin typeface="Calibri" panose="020F0502020204030204" pitchFamily="34" charset="0"/>
                        </a:rPr>
                        <a:t>Wykonanie usług z zakresu gosp. leśnej - trzebieże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8682238"/>
                  </a:ext>
                </a:extLst>
              </a:tr>
              <a:tr h="500085">
                <a:tc>
                  <a:txBody>
                    <a:bodyPr/>
                    <a:lstStyle/>
                    <a:p>
                      <a:pPr algn="ctr" fontAlgn="b">
                        <a:buNone/>
                      </a:pPr>
                      <a:r>
                        <a:rPr lang="pl-PL" sz="1200" b="0" i="0" u="none" strike="noStrike" dirty="0">
                          <a:solidFill>
                            <a:srgbClr val="000000"/>
                          </a:solidFill>
                          <a:effectLst/>
                          <a:latin typeface="Calibri" panose="020F0502020204030204" pitchFamily="34" charset="0"/>
                        </a:rPr>
                        <a:t>KONSORCJUM FOREST MARTA UCINEK </a:t>
                      </a:r>
                    </a:p>
                    <a:p>
                      <a:pPr algn="ctr" fontAlgn="b">
                        <a:buNone/>
                      </a:pPr>
                      <a:r>
                        <a:rPr lang="pl-PL" sz="1200" b="0" i="0" u="none" strike="noStrike" dirty="0">
                          <a:solidFill>
                            <a:srgbClr val="000000"/>
                          </a:solidFill>
                          <a:effectLst/>
                          <a:latin typeface="Calibri" panose="020F0502020204030204" pitchFamily="34" charset="0"/>
                        </a:rPr>
                        <a:t>68-130 UL. WOJSKA POLSKIEGO 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ctr">
                        <a:buNone/>
                      </a:pPr>
                      <a:r>
                        <a:rPr lang="nn-NO" sz="1200" b="0" i="0" u="none" strike="noStrike" dirty="0">
                          <a:solidFill>
                            <a:srgbClr val="000000"/>
                          </a:solidFill>
                          <a:effectLst/>
                          <a:latin typeface="Calibri" panose="020F0502020204030204" pitchFamily="34" charset="0"/>
                        </a:rPr>
                        <a:t>KONSORCJUM FORST TEAM SZOBER SP.K. P6 </a:t>
                      </a:r>
                      <a:endParaRPr lang="pl-PL" sz="1200" b="0" i="0" u="none" strike="noStrike" dirty="0">
                        <a:solidFill>
                          <a:srgbClr val="000000"/>
                        </a:solidFill>
                        <a:effectLst/>
                        <a:latin typeface="Calibri" panose="020F0502020204030204" pitchFamily="34" charset="0"/>
                      </a:endParaRPr>
                    </a:p>
                    <a:p>
                      <a:pPr algn="ctr" fontAlgn="ctr">
                        <a:buNone/>
                      </a:pPr>
                      <a:r>
                        <a:rPr lang="nn-NO" sz="1200" b="0" i="0" u="none" strike="noStrike" dirty="0">
                          <a:solidFill>
                            <a:srgbClr val="000000"/>
                          </a:solidFill>
                          <a:effectLst/>
                          <a:latin typeface="Calibri" panose="020F0502020204030204" pitchFamily="34" charset="0"/>
                        </a:rPr>
                        <a:t>68-200 UL.BOHATERÓW GETTA 36A/5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8632516"/>
                  </a:ext>
                </a:extLst>
              </a:tr>
              <a:tr h="500085">
                <a:tc>
                  <a:txBody>
                    <a:bodyPr/>
                    <a:lstStyle/>
                    <a:p>
                      <a:pPr algn="ctr" fontAlgn="b">
                        <a:buNone/>
                      </a:pPr>
                      <a:r>
                        <a:rPr lang="pl-PL" sz="1200" b="0" i="0" u="none" strike="noStrike" dirty="0">
                          <a:solidFill>
                            <a:srgbClr val="000000"/>
                          </a:solidFill>
                          <a:effectLst/>
                          <a:latin typeface="Calibri" panose="020F0502020204030204" pitchFamily="34" charset="0"/>
                        </a:rPr>
                        <a:t>KONSORCJUM LASPOL MARTA UCINEK </a:t>
                      </a:r>
                    </a:p>
                    <a:p>
                      <a:pPr algn="ctr" fontAlgn="b">
                        <a:buNone/>
                      </a:pPr>
                      <a:r>
                        <a:rPr lang="pl-PL" sz="1200" b="0" i="0" u="none" strike="noStrike" dirty="0">
                          <a:solidFill>
                            <a:srgbClr val="000000"/>
                          </a:solidFill>
                          <a:effectLst/>
                          <a:latin typeface="Calibri" panose="020F0502020204030204" pitchFamily="34" charset="0"/>
                        </a:rPr>
                        <a:t>68-130 UL. WOJSKA POLSKIEGO 23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pl-PL"/>
                    </a:p>
                  </a:txBody>
                  <a:tcPr/>
                </a:tc>
                <a:extLst>
                  <a:ext uri="{0D108BD9-81ED-4DB2-BD59-A6C34878D82A}">
                    <a16:rowId xmlns:a16="http://schemas.microsoft.com/office/drawing/2014/main" val="257933047"/>
                  </a:ext>
                </a:extLst>
              </a:tr>
              <a:tr h="500085">
                <a:tc>
                  <a:txBody>
                    <a:bodyPr/>
                    <a:lstStyle/>
                    <a:p>
                      <a:pPr algn="ctr" fontAlgn="b">
                        <a:buNone/>
                      </a:pPr>
                      <a:r>
                        <a:rPr lang="pl-PL" sz="1200" b="0" i="0" u="none" strike="noStrike" dirty="0">
                          <a:solidFill>
                            <a:srgbClr val="000000"/>
                          </a:solidFill>
                          <a:effectLst/>
                          <a:latin typeface="Calibri" panose="020F0502020204030204" pitchFamily="34" charset="0"/>
                        </a:rPr>
                        <a:t>KONSORCJUM DŹWIGA I GŁADYSZ KRZYSZTOF DŹWIGA </a:t>
                      </a:r>
                    </a:p>
                    <a:p>
                      <a:pPr algn="ctr" fontAlgn="b">
                        <a:buNone/>
                      </a:pPr>
                      <a:r>
                        <a:rPr lang="pl-PL" sz="1200" b="0" i="0" u="none" strike="noStrike" dirty="0">
                          <a:solidFill>
                            <a:srgbClr val="000000"/>
                          </a:solidFill>
                          <a:effectLst/>
                          <a:latin typeface="Calibri" panose="020F0502020204030204" pitchFamily="34" charset="0"/>
                        </a:rPr>
                        <a:t>59-816 PLATERÓWKA 233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buNone/>
                      </a:pPr>
                      <a:r>
                        <a:rPr lang="pl-PL" sz="1200" b="0" i="0" u="none" strike="noStrike" dirty="0">
                          <a:solidFill>
                            <a:srgbClr val="000000"/>
                          </a:solidFill>
                          <a:effectLst/>
                          <a:latin typeface="Calibri" panose="020F0502020204030204" pitchFamily="34" charset="0"/>
                        </a:rPr>
                        <a:t>KONSORCJUM DŹWIGA I GŁADYSZ KRZYSZTOF DŹWIGA </a:t>
                      </a:r>
                    </a:p>
                    <a:p>
                      <a:pPr algn="ctr" fontAlgn="b">
                        <a:buNone/>
                      </a:pPr>
                      <a:r>
                        <a:rPr lang="pl-PL" sz="1200" b="0" i="0" u="none" strike="noStrike" dirty="0">
                          <a:solidFill>
                            <a:srgbClr val="000000"/>
                          </a:solidFill>
                          <a:effectLst/>
                          <a:latin typeface="Calibri" panose="020F0502020204030204" pitchFamily="34" charset="0"/>
                        </a:rPr>
                        <a:t>59-816 PLATERÓWKA 233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816596"/>
                  </a:ext>
                </a:extLst>
              </a:tr>
            </a:tbl>
          </a:graphicData>
        </a:graphic>
      </p:graphicFrame>
      <p:pic>
        <p:nvPicPr>
          <p:cNvPr id="4" name="Obraz 3">
            <a:extLst>
              <a:ext uri="{FF2B5EF4-FFF2-40B4-BE49-F238E27FC236}">
                <a16:creationId xmlns:a16="http://schemas.microsoft.com/office/drawing/2014/main" id="{730285FE-74C9-49D4-A311-D0CE36A24A87}"/>
              </a:ext>
            </a:extLst>
          </p:cNvPr>
          <p:cNvPicPr>
            <a:picLocks noChangeAspect="1"/>
          </p:cNvPicPr>
          <p:nvPr/>
        </p:nvPicPr>
        <p:blipFill>
          <a:blip r:embed="rId3"/>
          <a:stretch>
            <a:fillRect/>
          </a:stretch>
        </p:blipFill>
        <p:spPr>
          <a:xfrm>
            <a:off x="10686032" y="195583"/>
            <a:ext cx="1152244" cy="737680"/>
          </a:xfrm>
          <a:prstGeom prst="rect">
            <a:avLst/>
          </a:prstGeom>
        </p:spPr>
      </p:pic>
    </p:spTree>
    <p:extLst>
      <p:ext uri="{BB962C8B-B14F-4D97-AF65-F5344CB8AC3E}">
        <p14:creationId xmlns:p14="http://schemas.microsoft.com/office/powerpoint/2010/main" val="14210191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B5FCC-8BD2-176E-9412-B30E800069D2}"/>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BEFC2ADC-A2D2-0869-2681-C8497E303DFC}"/>
              </a:ext>
            </a:extLst>
          </p:cNvPr>
          <p:cNvSpPr txBox="1"/>
          <p:nvPr/>
        </p:nvSpPr>
        <p:spPr>
          <a:xfrm>
            <a:off x="1378108" y="1159743"/>
            <a:ext cx="9581606" cy="456151"/>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Partnerzy gospodarczy</a:t>
            </a: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pole tekstowe 5">
            <a:extLst>
              <a:ext uri="{FF2B5EF4-FFF2-40B4-BE49-F238E27FC236}">
                <a16:creationId xmlns:a16="http://schemas.microsoft.com/office/drawing/2014/main" id="{4A52D0DE-28F8-7BEA-7C06-AC7487D7FAE7}"/>
              </a:ext>
            </a:extLst>
          </p:cNvPr>
          <p:cNvSpPr txBox="1"/>
          <p:nvPr/>
        </p:nvSpPr>
        <p:spPr>
          <a:xfrm>
            <a:off x="1676854" y="1817565"/>
            <a:ext cx="9581606" cy="1769267"/>
          </a:xfrm>
          <a:prstGeom prst="rect">
            <a:avLst/>
          </a:prstGeom>
          <a:noFill/>
        </p:spPr>
        <p:txBody>
          <a:bodyPr wrap="square">
            <a:spAutoFit/>
          </a:bodyPr>
          <a:lstStyle/>
          <a:p>
            <a:pPr marL="0" marR="0" lvl="0" indent="0" algn="just" defTabSz="1207460" rtl="0" eaLnBrk="1" fontAlgn="auto" latinLnBrk="0" hangingPunct="1">
              <a:lnSpc>
                <a:spcPct val="107000"/>
              </a:lnSpc>
              <a:spcBef>
                <a:spcPts val="0"/>
              </a:spcBef>
              <a:spcAft>
                <a:spcPts val="788"/>
              </a:spcAft>
              <a:buClrTx/>
              <a:buSzTx/>
              <a:buFontTx/>
              <a:buNone/>
              <a:tabLst/>
              <a:defRPr/>
            </a:pPr>
            <a:r>
              <a:rPr kumimoji="0" lang="pl-PL" sz="2102" b="0" i="1" u="none" strike="noStrike" kern="1200" cap="none" spc="0" normalizeH="0" baseline="0" noProof="0" dirty="0">
                <a:ln>
                  <a:noFill/>
                </a:ln>
                <a:solidFill>
                  <a:srgbClr val="005023"/>
                </a:solidFill>
                <a:effectLst/>
                <a:uLnTx/>
                <a:uFillTx/>
                <a:latin typeface="Calibri" panose="020F0502020204030204" pitchFamily="34" charset="0"/>
                <a:ea typeface="Calibri" panose="020F0502020204030204" pitchFamily="34" charset="0"/>
                <a:cs typeface="Calibri" panose="020F0502020204030204" pitchFamily="34" charset="0"/>
              </a:rPr>
              <a:t>Nabywcy drewna</a:t>
            </a:r>
          </a:p>
          <a:p>
            <a:pPr marL="0" marR="0" lvl="0" indent="0" algn="just" defTabSz="1207460" rtl="0" eaLnBrk="1" fontAlgn="auto" latinLnBrk="0" hangingPunct="1">
              <a:lnSpc>
                <a:spcPct val="107000"/>
              </a:lnSpc>
              <a:spcBef>
                <a:spcPts val="0"/>
              </a:spcBef>
              <a:spcAft>
                <a:spcPts val="788"/>
              </a:spcAft>
              <a:buClrTx/>
              <a:buSzTx/>
              <a:buFontTx/>
              <a:buNone/>
              <a:tabLst/>
              <a:defRPr/>
            </a:pPr>
            <a:endParaRPr kumimoji="0" lang="pl-PL" sz="2102" b="0" i="1" u="none" strike="noStrike" kern="1200" cap="none" spc="0" normalizeH="0" baseline="0" noProof="0" dirty="0">
              <a:ln>
                <a:noFill/>
              </a:ln>
              <a:solidFill>
                <a:srgbClr val="00502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1207460" rtl="0" eaLnBrk="1" fontAlgn="auto" latinLnBrk="0" hangingPunct="1">
              <a:lnSpc>
                <a:spcPct val="107000"/>
              </a:lnSpc>
              <a:spcBef>
                <a:spcPts val="0"/>
              </a:spcBef>
              <a:spcAft>
                <a:spcPts val="788"/>
              </a:spcAft>
              <a:buClrTx/>
              <a:buSzTx/>
              <a:buFontTx/>
              <a:buNone/>
              <a:tabLst/>
              <a:defRPr/>
            </a:pPr>
            <a:endParaRPr kumimoji="0" lang="pl-PL" sz="2102" b="0" i="1" u="none" strike="noStrike" kern="1200" cap="none" spc="0" normalizeH="0" baseline="0" noProof="0" dirty="0">
              <a:ln>
                <a:noFill/>
              </a:ln>
              <a:solidFill>
                <a:srgbClr val="005023"/>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just" defTabSz="1207460" rtl="0" eaLnBrk="1" fontAlgn="auto" latinLnBrk="0" hangingPunct="1">
              <a:lnSpc>
                <a:spcPct val="107000"/>
              </a:lnSpc>
              <a:spcBef>
                <a:spcPts val="0"/>
              </a:spcBef>
              <a:spcAft>
                <a:spcPts val="788"/>
              </a:spcAft>
              <a:buClrTx/>
              <a:buSzTx/>
              <a:buFontTx/>
              <a:buNone/>
              <a:tabLst/>
              <a:defRPr/>
            </a:pPr>
            <a:endParaRPr kumimoji="0" lang="pl-PL" sz="2102" b="0" i="1" u="none" strike="noStrike" kern="1200" cap="none" spc="0" normalizeH="0" baseline="0" noProof="0" dirty="0">
              <a:ln>
                <a:noFill/>
              </a:ln>
              <a:solidFill>
                <a:srgbClr val="00502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Obraz 2">
            <a:extLst>
              <a:ext uri="{FF2B5EF4-FFF2-40B4-BE49-F238E27FC236}">
                <a16:creationId xmlns:a16="http://schemas.microsoft.com/office/drawing/2014/main" id="{2EA5BC8B-D19E-AE10-7BD0-63B1068E9ED1}"/>
              </a:ext>
            </a:extLst>
          </p:cNvPr>
          <p:cNvPicPr>
            <a:picLocks noChangeAspect="1"/>
          </p:cNvPicPr>
          <p:nvPr/>
        </p:nvPicPr>
        <p:blipFill>
          <a:blip r:embed="rId3"/>
          <a:stretch>
            <a:fillRect/>
          </a:stretch>
        </p:blipFill>
        <p:spPr>
          <a:xfrm>
            <a:off x="10683762" y="199234"/>
            <a:ext cx="1152244" cy="737680"/>
          </a:xfrm>
          <a:prstGeom prst="rect">
            <a:avLst/>
          </a:prstGeom>
        </p:spPr>
      </p:pic>
      <p:graphicFrame>
        <p:nvGraphicFramePr>
          <p:cNvPr id="7" name="Tabela 6">
            <a:extLst>
              <a:ext uri="{FF2B5EF4-FFF2-40B4-BE49-F238E27FC236}">
                <a16:creationId xmlns:a16="http://schemas.microsoft.com/office/drawing/2014/main" id="{2AF102BE-486C-B22E-5A21-0E25F783285A}"/>
              </a:ext>
            </a:extLst>
          </p:cNvPr>
          <p:cNvGraphicFramePr>
            <a:graphicFrameLocks noGrp="1"/>
          </p:cNvGraphicFramePr>
          <p:nvPr/>
        </p:nvGraphicFramePr>
        <p:xfrm>
          <a:off x="2189088" y="2565698"/>
          <a:ext cx="8064897" cy="2880322"/>
        </p:xfrm>
        <a:graphic>
          <a:graphicData uri="http://schemas.openxmlformats.org/drawingml/2006/table">
            <a:tbl>
              <a:tblPr/>
              <a:tblGrid>
                <a:gridCol w="655017">
                  <a:extLst>
                    <a:ext uri="{9D8B030D-6E8A-4147-A177-3AD203B41FA5}">
                      <a16:colId xmlns:a16="http://schemas.microsoft.com/office/drawing/2014/main" val="4241294527"/>
                    </a:ext>
                  </a:extLst>
                </a:gridCol>
                <a:gridCol w="4325841">
                  <a:extLst>
                    <a:ext uri="{9D8B030D-6E8A-4147-A177-3AD203B41FA5}">
                      <a16:colId xmlns:a16="http://schemas.microsoft.com/office/drawing/2014/main" val="4174216313"/>
                    </a:ext>
                  </a:extLst>
                </a:gridCol>
                <a:gridCol w="655017">
                  <a:extLst>
                    <a:ext uri="{9D8B030D-6E8A-4147-A177-3AD203B41FA5}">
                      <a16:colId xmlns:a16="http://schemas.microsoft.com/office/drawing/2014/main" val="1282755748"/>
                    </a:ext>
                  </a:extLst>
                </a:gridCol>
                <a:gridCol w="1187219">
                  <a:extLst>
                    <a:ext uri="{9D8B030D-6E8A-4147-A177-3AD203B41FA5}">
                      <a16:colId xmlns:a16="http://schemas.microsoft.com/office/drawing/2014/main" val="3210703310"/>
                    </a:ext>
                  </a:extLst>
                </a:gridCol>
                <a:gridCol w="1241803">
                  <a:extLst>
                    <a:ext uri="{9D8B030D-6E8A-4147-A177-3AD203B41FA5}">
                      <a16:colId xmlns:a16="http://schemas.microsoft.com/office/drawing/2014/main" val="4097704804"/>
                    </a:ext>
                  </a:extLst>
                </a:gridCol>
              </a:tblGrid>
              <a:tr h="1167697">
                <a:tc>
                  <a:txBody>
                    <a:bodyPr/>
                    <a:lstStyle/>
                    <a:p>
                      <a:pPr algn="ctr" fontAlgn="ctr">
                        <a:buNone/>
                      </a:pPr>
                      <a:r>
                        <a:rPr lang="pl-PL" sz="900" b="0" i="0" u="none" strike="noStrike">
                          <a:solidFill>
                            <a:srgbClr val="333333"/>
                          </a:solidFill>
                          <a:effectLst/>
                          <a:latin typeface="Arial" panose="020B0604020202020204" pitchFamily="34" charset="0"/>
                        </a:rPr>
                        <a:t>Kierunek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33333"/>
                          </a:solidFill>
                          <a:effectLst/>
                          <a:latin typeface="Arial" panose="020B0604020202020204" pitchFamily="34" charset="0"/>
                        </a:rPr>
                        <a:t>Kierunek - nazwa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dirty="0">
                          <a:solidFill>
                            <a:srgbClr val="333333"/>
                          </a:solidFill>
                          <a:effectLst/>
                          <a:latin typeface="Arial" panose="020B0604020202020204" pitchFamily="34" charset="0"/>
                        </a:rPr>
                        <a:t>ilość (m3)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dirty="0">
                          <a:solidFill>
                            <a:srgbClr val="333333"/>
                          </a:solidFill>
                          <a:effectLst/>
                          <a:latin typeface="Arial" panose="020B0604020202020204" pitchFamily="34" charset="0"/>
                        </a:rPr>
                        <a:t>Wartość (zł)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33333"/>
                          </a:solidFill>
                          <a:effectLst/>
                          <a:latin typeface="Arial" panose="020B0604020202020204" pitchFamily="34" charset="0"/>
                        </a:rPr>
                        <a:t>Liczba firm/klientów</a:t>
                      </a:r>
                      <a:br>
                        <a:rPr lang="pl-PL" sz="900" b="0" i="0" u="none" strike="noStrike">
                          <a:solidFill>
                            <a:srgbClr val="333333"/>
                          </a:solidFill>
                          <a:effectLst/>
                          <a:latin typeface="Arial" panose="020B0604020202020204" pitchFamily="34" charset="0"/>
                        </a:rPr>
                      </a:br>
                      <a:r>
                        <a:rPr lang="pl-PL" sz="900" b="0" i="0" u="none" strike="noStrike">
                          <a:solidFill>
                            <a:srgbClr val="333333"/>
                          </a:solidFill>
                          <a:effectLst/>
                          <a:latin typeface="Arial" panose="020B0604020202020204" pitchFamily="34" charset="0"/>
                        </a:rPr>
                        <a:t>(dla kierunku 17 </a:t>
                      </a:r>
                      <a:br>
                        <a:rPr lang="pl-PL" sz="900" b="0" i="0" u="none" strike="noStrike">
                          <a:solidFill>
                            <a:srgbClr val="333333"/>
                          </a:solidFill>
                          <a:effectLst/>
                          <a:latin typeface="Arial" panose="020B0604020202020204" pitchFamily="34" charset="0"/>
                        </a:rPr>
                      </a:br>
                      <a:r>
                        <a:rPr lang="pl-PL" sz="900" b="0" i="0" u="none" strike="noStrike">
                          <a:solidFill>
                            <a:srgbClr val="333333"/>
                          </a:solidFill>
                          <a:effectLst/>
                          <a:latin typeface="Arial" panose="020B0604020202020204" pitchFamily="34" charset="0"/>
                        </a:rPr>
                        <a:t>- liczba wystawionych asygnat)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693546827"/>
                  </a:ext>
                </a:extLst>
              </a:tr>
              <a:tr h="342525">
                <a:tc>
                  <a:txBody>
                    <a:bodyPr/>
                    <a:lstStyle/>
                    <a:p>
                      <a:pPr algn="r" fontAlgn="b">
                        <a:buNone/>
                      </a:pPr>
                      <a:r>
                        <a:rPr lang="pl-PL" sz="900" b="0" i="0" u="none" strike="noStrike">
                          <a:solidFill>
                            <a:srgbClr val="333333"/>
                          </a:solidFill>
                          <a:effectLst/>
                          <a:latin typeface="Arial" panose="020B0604020202020204" pitchFamily="34" charset="0"/>
                        </a:rPr>
                        <a:t>13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pl-PL" sz="900" b="0" i="0" u="none" strike="noStrike">
                          <a:solidFill>
                            <a:srgbClr val="333333"/>
                          </a:solidFill>
                          <a:effectLst/>
                          <a:latin typeface="Arial" panose="020B0604020202020204" pitchFamily="34" charset="0"/>
                        </a:rPr>
                        <a:t>sprzedaż na umowy do klientów krajowych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53 318,60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15 043 013,82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89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688072"/>
                  </a:ext>
                </a:extLst>
              </a:tr>
              <a:tr h="342525">
                <a:tc>
                  <a:txBody>
                    <a:bodyPr/>
                    <a:lstStyle/>
                    <a:p>
                      <a:pPr algn="r" fontAlgn="b">
                        <a:buNone/>
                      </a:pPr>
                      <a:r>
                        <a:rPr lang="pl-PL" sz="900" b="0" i="0" u="none" strike="noStrike">
                          <a:solidFill>
                            <a:srgbClr val="333333"/>
                          </a:solidFill>
                          <a:effectLst/>
                          <a:latin typeface="Arial" panose="020B0604020202020204" pitchFamily="34" charset="0"/>
                        </a:rPr>
                        <a:t>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pl-PL" sz="900" b="0" i="0" u="none" strike="noStrike">
                          <a:solidFill>
                            <a:srgbClr val="333333"/>
                          </a:solidFill>
                          <a:effectLst/>
                          <a:latin typeface="Arial" panose="020B0604020202020204" pitchFamily="34" charset="0"/>
                        </a:rPr>
                        <a:t>rozchód na deputaty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25,12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4 581,89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0605561"/>
                  </a:ext>
                </a:extLst>
              </a:tr>
              <a:tr h="342525">
                <a:tc>
                  <a:txBody>
                    <a:bodyPr/>
                    <a:lstStyle/>
                    <a:p>
                      <a:pPr algn="r" fontAlgn="b">
                        <a:buNone/>
                      </a:pPr>
                      <a:r>
                        <a:rPr lang="pl-PL" sz="900" b="0" i="0" u="none" strike="noStrike">
                          <a:solidFill>
                            <a:srgbClr val="333333"/>
                          </a:solidFill>
                          <a:effectLst/>
                          <a:latin typeface="Arial" panose="020B0604020202020204" pitchFamily="34" charset="0"/>
                        </a:rPr>
                        <a:t>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pl-PL" sz="900" b="0" i="0" u="none" strike="noStrike">
                          <a:solidFill>
                            <a:srgbClr val="333333"/>
                          </a:solidFill>
                          <a:effectLst/>
                          <a:latin typeface="Arial" panose="020B0604020202020204" pitchFamily="34" charset="0"/>
                        </a:rPr>
                        <a:t>rozchód na własne potrzeby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258,92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15 712,88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89550352"/>
                  </a:ext>
                </a:extLst>
              </a:tr>
              <a:tr h="342525">
                <a:tc>
                  <a:txBody>
                    <a:bodyPr/>
                    <a:lstStyle/>
                    <a:p>
                      <a:pPr algn="r" fontAlgn="b">
                        <a:buNone/>
                      </a:pPr>
                      <a:r>
                        <a:rPr lang="pl-PL" sz="900" b="0" i="0" u="none" strike="noStrike">
                          <a:solidFill>
                            <a:srgbClr val="333333"/>
                          </a:solidFill>
                          <a:effectLst/>
                          <a:latin typeface="Arial" panose="020B0604020202020204" pitchFamily="34" charset="0"/>
                        </a:rPr>
                        <a:t>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pl-PL" sz="900" b="0" i="0" u="none" strike="noStrike">
                          <a:solidFill>
                            <a:srgbClr val="333333"/>
                          </a:solidFill>
                          <a:effectLst/>
                          <a:latin typeface="Arial" panose="020B0604020202020204" pitchFamily="34" charset="0"/>
                        </a:rPr>
                        <a:t>sprzedaż na podst.cennika sprzed.detal.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9 672,40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1 171 682,39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1150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08322938"/>
                  </a:ext>
                </a:extLst>
              </a:tr>
              <a:tr h="342525">
                <a:tc>
                  <a:txBody>
                    <a:bodyPr/>
                    <a:lstStyle/>
                    <a:p>
                      <a:pPr algn="r" fontAlgn="b">
                        <a:buNone/>
                      </a:pPr>
                      <a:r>
                        <a:rPr lang="pl-PL" sz="900" b="0" i="0" u="none" strike="noStrike">
                          <a:solidFill>
                            <a:srgbClr val="333333"/>
                          </a:solidFill>
                          <a:effectLst/>
                          <a:latin typeface="Arial" panose="020B0604020202020204" pitchFamily="34" charset="0"/>
                        </a:rPr>
                        <a:t>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pl-PL" sz="900" b="0" i="0" u="none" strike="noStrike">
                          <a:solidFill>
                            <a:srgbClr val="333333"/>
                          </a:solidFill>
                          <a:effectLst/>
                          <a:latin typeface="Arial" panose="020B0604020202020204" pitchFamily="34" charset="0"/>
                        </a:rPr>
                        <a:t>dostawa wewnątrzwspólnotowa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16 337,88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33333"/>
                          </a:solidFill>
                          <a:effectLst/>
                          <a:latin typeface="Arial" panose="020B0604020202020204" pitchFamily="34" charset="0"/>
                        </a:rPr>
                        <a:t>5 592 894,98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dirty="0">
                          <a:solidFill>
                            <a:srgbClr val="333333"/>
                          </a:solidFill>
                          <a:effectLst/>
                          <a:latin typeface="Arial" panose="020B0604020202020204" pitchFamily="34" charset="0"/>
                        </a:rPr>
                        <a:t>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0244260"/>
                  </a:ext>
                </a:extLst>
              </a:tr>
            </a:tbl>
          </a:graphicData>
        </a:graphic>
      </p:graphicFrame>
    </p:spTree>
    <p:extLst>
      <p:ext uri="{BB962C8B-B14F-4D97-AF65-F5344CB8AC3E}">
        <p14:creationId xmlns:p14="http://schemas.microsoft.com/office/powerpoint/2010/main" val="306514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0170D-A3A4-6BDD-DFAC-A3B8DB38ADE8}"/>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3873A788-605D-A6EF-78D7-F54A1431777D}"/>
              </a:ext>
            </a:extLst>
          </p:cNvPr>
          <p:cNvSpPr txBox="1"/>
          <p:nvPr/>
        </p:nvSpPr>
        <p:spPr>
          <a:xfrm>
            <a:off x="1479012" y="1186669"/>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Wstęp. Dlaczego przesyłamy Państwu ten raport?</a:t>
            </a:r>
            <a:endParaRPr lang="pl-PL" sz="3152" dirty="0"/>
          </a:p>
        </p:txBody>
      </p:sp>
      <p:sp>
        <p:nvSpPr>
          <p:cNvPr id="8" name="pole tekstowe 7">
            <a:extLst>
              <a:ext uri="{FF2B5EF4-FFF2-40B4-BE49-F238E27FC236}">
                <a16:creationId xmlns:a16="http://schemas.microsoft.com/office/drawing/2014/main" id="{3C150312-0811-54BC-0681-DF8BAF00FF6D}"/>
              </a:ext>
            </a:extLst>
          </p:cNvPr>
          <p:cNvSpPr txBox="1"/>
          <p:nvPr/>
        </p:nvSpPr>
        <p:spPr>
          <a:xfrm>
            <a:off x="8813824" y="5177485"/>
            <a:ext cx="2382940" cy="941412"/>
          </a:xfrm>
          <a:prstGeom prst="rect">
            <a:avLst/>
          </a:prstGeom>
          <a:noFill/>
        </p:spPr>
        <p:txBody>
          <a:bodyPr wrap="square">
            <a:spAutoFit/>
          </a:bodyPr>
          <a:lstStyle/>
          <a:p>
            <a:pPr algn="r"/>
            <a:r>
              <a:rPr lang="pl-PL" sz="1839" b="1" dirty="0">
                <a:latin typeface="Calibri" panose="020F0502020204030204" pitchFamily="34" charset="0"/>
                <a:ea typeface="Calibri" panose="020F0502020204030204" pitchFamily="34" charset="0"/>
                <a:cs typeface="Calibri" panose="020F0502020204030204" pitchFamily="34" charset="0"/>
              </a:rPr>
              <a:t>Mariusz Jędrzejczak</a:t>
            </a:r>
          </a:p>
          <a:p>
            <a:pPr algn="r"/>
            <a:r>
              <a:rPr lang="pl-PL" sz="1839" dirty="0">
                <a:latin typeface="Calibri" panose="020F0502020204030204" pitchFamily="34" charset="0"/>
                <a:cs typeface="Calibri" panose="020F0502020204030204" pitchFamily="34" charset="0"/>
              </a:rPr>
              <a:t>Nadleśniczy</a:t>
            </a:r>
            <a:br>
              <a:rPr lang="pl-PL" sz="1839" dirty="0">
                <a:latin typeface="Calibri" panose="020F0502020204030204" pitchFamily="34" charset="0"/>
                <a:cs typeface="Calibri" panose="020F0502020204030204" pitchFamily="34" charset="0"/>
              </a:rPr>
            </a:br>
            <a:r>
              <a:rPr lang="pl-PL" sz="1839" dirty="0">
                <a:latin typeface="Calibri" panose="020F0502020204030204" pitchFamily="34" charset="0"/>
                <a:cs typeface="Calibri" panose="020F0502020204030204" pitchFamily="34" charset="0"/>
              </a:rPr>
              <a:t>Nadleśnictwa Pieńsk</a:t>
            </a:r>
            <a:endParaRPr lang="pl-PL" sz="1839" dirty="0"/>
          </a:p>
        </p:txBody>
      </p:sp>
      <p:sp>
        <p:nvSpPr>
          <p:cNvPr id="2" name="pole tekstowe 1">
            <a:extLst>
              <a:ext uri="{FF2B5EF4-FFF2-40B4-BE49-F238E27FC236}">
                <a16:creationId xmlns:a16="http://schemas.microsoft.com/office/drawing/2014/main" id="{E71468A8-CD6A-6E72-8199-CCDB43C33672}"/>
              </a:ext>
            </a:extLst>
          </p:cNvPr>
          <p:cNvSpPr txBox="1"/>
          <p:nvPr/>
        </p:nvSpPr>
        <p:spPr>
          <a:xfrm>
            <a:off x="1831182" y="1827401"/>
            <a:ext cx="8134770" cy="3547702"/>
          </a:xfrm>
          <a:prstGeom prst="rect">
            <a:avLst/>
          </a:prstGeom>
          <a:noFill/>
        </p:spPr>
        <p:txBody>
          <a:bodyPr wrap="square">
            <a:spAutoFit/>
          </a:bodyPr>
          <a:lstStyle/>
          <a:p>
            <a:pPr algn="just">
              <a:lnSpc>
                <a:spcPct val="107000"/>
              </a:lnSpc>
              <a:spcAft>
                <a:spcPts val="788"/>
              </a:spcAft>
            </a:pPr>
            <a:r>
              <a:rPr lang="pl-PL" sz="1200" dirty="0">
                <a:latin typeface="Arial" panose="020B0604020202020204" pitchFamily="34" charset="0"/>
                <a:ea typeface="Calibri" panose="020F0502020204030204" pitchFamily="34" charset="0"/>
                <a:cs typeface="Arial" panose="020B0604020202020204" pitchFamily="34" charset="0"/>
              </a:rPr>
              <a:t>Lasy Państwowe to ogólnopolska organizacja, zarządzająca większością zasobów leśnych kraju. </a:t>
            </a:r>
            <a:br>
              <a:rPr lang="pl-PL" sz="1200" dirty="0">
                <a:latin typeface="Arial" panose="020B0604020202020204" pitchFamily="34" charset="0"/>
                <a:ea typeface="Calibri" panose="020F0502020204030204" pitchFamily="34" charset="0"/>
                <a:cs typeface="Arial" panose="020B0604020202020204" pitchFamily="34" charset="0"/>
              </a:rPr>
            </a:br>
            <a:r>
              <a:rPr lang="pl-PL" sz="1200" dirty="0">
                <a:latin typeface="Arial" panose="020B0604020202020204" pitchFamily="34" charset="0"/>
                <a:ea typeface="Calibri" panose="020F0502020204030204" pitchFamily="34" charset="0"/>
                <a:cs typeface="Arial" panose="020B0604020202020204" pitchFamily="34" charset="0"/>
              </a:rPr>
              <a:t>W naszej pieczy znajduje się przeszło 7,6 mln ha gruntów. To ¼ Polski. Nadleśnictwo Pieńsk to jedno z 429 nadleśnictw, które zarządzają lasami na poziomie lokalnym. Dba o przyrodę, udostępnia lasy dla rekreacji, ale jest też istotnym podmiotem gospodarczym. Dostarcza drewno, które służy nam wszystkim, zatrudnia i generuje miejsca pracy. Jest płatnikiem lokalnych podatków. Szczegółowe dane nt. działalności nadleśnictwa znajdą Państwo na kolejnych stronach.</a:t>
            </a:r>
          </a:p>
          <a:p>
            <a:pPr algn="just">
              <a:lnSpc>
                <a:spcPct val="107000"/>
              </a:lnSpc>
              <a:spcAft>
                <a:spcPts val="788"/>
              </a:spcAft>
            </a:pPr>
            <a:r>
              <a:rPr lang="pl-PL" sz="1200" dirty="0">
                <a:latin typeface="Arial" panose="020B0604020202020204" pitchFamily="34" charset="0"/>
                <a:ea typeface="Calibri" panose="020F0502020204030204" pitchFamily="34" charset="0"/>
                <a:cs typeface="Arial" panose="020B0604020202020204" pitchFamily="34" charset="0"/>
              </a:rPr>
              <a:t>W tym roku po raz drugi nasza organizacja kieruje tego rodzaju raporty do samorządów gminnych w całej Polsce. Samorządy to nasz naturalny i bliski partner. To Państwo posiadają mandat uzyskany w demokratycznych wyborach, uprawniający do reprezentowania strony społecznej. </a:t>
            </a:r>
          </a:p>
          <a:p>
            <a:pPr algn="just">
              <a:lnSpc>
                <a:spcPct val="107000"/>
              </a:lnSpc>
              <a:spcAft>
                <a:spcPts val="788"/>
              </a:spcAft>
            </a:pPr>
            <a:r>
              <a:rPr lang="pl-PL" sz="1200" dirty="0">
                <a:latin typeface="Arial" panose="020B0604020202020204" pitchFamily="34" charset="0"/>
                <a:ea typeface="Calibri" panose="020F0502020204030204" pitchFamily="34" charset="0"/>
                <a:cs typeface="Arial" panose="020B0604020202020204" pitchFamily="34" charset="0"/>
              </a:rPr>
              <a:t>Raport traktujemy jako narzędzie w dialogu, który leśnicy chcą prowadzić ze stroną społeczną. Uważamy za oczywiste, że powinni Państwo dowiadywać się o naszej działalności, jej efektach </a:t>
            </a:r>
            <a:br>
              <a:rPr lang="pl-PL" sz="1200" dirty="0">
                <a:latin typeface="Arial" panose="020B0604020202020204" pitchFamily="34" charset="0"/>
                <a:ea typeface="Calibri" panose="020F0502020204030204" pitchFamily="34" charset="0"/>
                <a:cs typeface="Arial" panose="020B0604020202020204" pitchFamily="34" charset="0"/>
              </a:rPr>
            </a:br>
            <a:r>
              <a:rPr lang="pl-PL" sz="1200" dirty="0">
                <a:latin typeface="Arial" panose="020B0604020202020204" pitchFamily="34" charset="0"/>
                <a:ea typeface="Calibri" panose="020F0502020204030204" pitchFamily="34" charset="0"/>
                <a:cs typeface="Arial" panose="020B0604020202020204" pitchFamily="34" charset="0"/>
              </a:rPr>
              <a:t>w minionym roku, o naszych zamierzeniach na rok bieżący oraz o oczekiwaniach społecznych. Niech to będzie podstawa do dyskusji na temat sposobów zarządzania lasami, ich wpływu na gospodarkę, klimat i stosunki wodne. </a:t>
            </a:r>
            <a:br>
              <a:rPr lang="pl-PL" sz="1200" dirty="0">
                <a:latin typeface="Arial" panose="020B0604020202020204" pitchFamily="34" charset="0"/>
                <a:ea typeface="Calibri" panose="020F0502020204030204" pitchFamily="34" charset="0"/>
                <a:cs typeface="Arial" panose="020B0604020202020204" pitchFamily="34" charset="0"/>
              </a:rPr>
            </a:br>
            <a:r>
              <a:rPr lang="pl-PL" sz="1200" dirty="0">
                <a:latin typeface="Arial" panose="020B0604020202020204" pitchFamily="34" charset="0"/>
                <a:ea typeface="Calibri" panose="020F0502020204030204" pitchFamily="34" charset="0"/>
                <a:cs typeface="Arial" panose="020B0604020202020204" pitchFamily="34" charset="0"/>
              </a:rPr>
              <a:t>Stoimy na stanowisku, że debata i konsultacje w środowisku lokalnym mają szczególną wartość, bo odbywają się w poczuciu odpowiedzialności i realnej oceny skutków podejmowanych decyzji.</a:t>
            </a:r>
          </a:p>
          <a:p>
            <a:pPr algn="just">
              <a:lnSpc>
                <a:spcPct val="107000"/>
              </a:lnSpc>
              <a:spcAft>
                <a:spcPts val="788"/>
              </a:spcAft>
            </a:pPr>
            <a:endParaRPr lang="pl-PL" sz="1200" dirty="0">
              <a:latin typeface="Arial" panose="020B0604020202020204" pitchFamily="34" charset="0"/>
              <a:ea typeface="Calibri" panose="020F0502020204030204" pitchFamily="34" charset="0"/>
              <a:cs typeface="Arial" panose="020B0604020202020204" pitchFamily="34" charset="0"/>
            </a:endParaRPr>
          </a:p>
        </p:txBody>
      </p:sp>
      <p:sp>
        <p:nvSpPr>
          <p:cNvPr id="3" name="Prostokąt 2">
            <a:extLst>
              <a:ext uri="{FF2B5EF4-FFF2-40B4-BE49-F238E27FC236}">
                <a16:creationId xmlns:a16="http://schemas.microsoft.com/office/drawing/2014/main" id="{6C1CE38F-8790-7D1F-4FD7-996BAB832DBE}"/>
              </a:ext>
            </a:extLst>
          </p:cNvPr>
          <p:cNvSpPr/>
          <p:nvPr/>
        </p:nvSpPr>
        <p:spPr>
          <a:xfrm>
            <a:off x="10686032" y="261442"/>
            <a:ext cx="1152128" cy="740646"/>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l-PL"/>
          </a:p>
        </p:txBody>
      </p:sp>
    </p:spTree>
    <p:extLst>
      <p:ext uri="{BB962C8B-B14F-4D97-AF65-F5344CB8AC3E}">
        <p14:creationId xmlns:p14="http://schemas.microsoft.com/office/powerpoint/2010/main" val="1348466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1EE6C-E830-D8F5-C345-05D46926FF4B}"/>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C90779DB-5523-1389-E974-782F872D73B6}"/>
              </a:ext>
            </a:extLst>
          </p:cNvPr>
          <p:cNvSpPr txBox="1"/>
          <p:nvPr/>
        </p:nvSpPr>
        <p:spPr>
          <a:xfrm>
            <a:off x="1378108" y="1159743"/>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Partnerzy</a:t>
            </a:r>
            <a:r>
              <a:rPr lang="pl-PL" altLang="pl-PL" sz="2364" dirty="0">
                <a:solidFill>
                  <a:srgbClr val="005023"/>
                </a:solidFill>
                <a:latin typeface="Arial" pitchFamily="34" charset="0"/>
                <a:cs typeface="Arial" pitchFamily="34" charset="0"/>
              </a:rPr>
              <a:t> </a:t>
            </a:r>
            <a:r>
              <a:rPr lang="pl-PL" altLang="pl-PL" sz="2364" b="1" dirty="0">
                <a:solidFill>
                  <a:srgbClr val="005023"/>
                </a:solidFill>
                <a:latin typeface="Arial" pitchFamily="34" charset="0"/>
                <a:cs typeface="Arial" pitchFamily="34" charset="0"/>
              </a:rPr>
              <a:t>gospodarczy</a:t>
            </a:r>
            <a:endParaRPr lang="pl-PL" sz="3152" b="1" dirty="0">
              <a:solidFill>
                <a:srgbClr val="005023"/>
              </a:solidFill>
            </a:endParaRPr>
          </a:p>
        </p:txBody>
      </p:sp>
      <p:sp>
        <p:nvSpPr>
          <p:cNvPr id="6" name="pole tekstowe 5">
            <a:extLst>
              <a:ext uri="{FF2B5EF4-FFF2-40B4-BE49-F238E27FC236}">
                <a16:creationId xmlns:a16="http://schemas.microsoft.com/office/drawing/2014/main" id="{7B3CFD84-24E1-3069-DCCA-A6911F700DC2}"/>
              </a:ext>
            </a:extLst>
          </p:cNvPr>
          <p:cNvSpPr txBox="1"/>
          <p:nvPr/>
        </p:nvSpPr>
        <p:spPr>
          <a:xfrm>
            <a:off x="1378108" y="1862377"/>
            <a:ext cx="9581606" cy="871842"/>
          </a:xfrm>
          <a:prstGeom prst="rect">
            <a:avLst/>
          </a:prstGeom>
          <a:noFill/>
        </p:spPr>
        <p:txBody>
          <a:bodyPr wrap="square">
            <a:spAutoFit/>
          </a:bodyPr>
          <a:lstStyle/>
          <a:p>
            <a:pPr algn="just">
              <a:lnSpc>
                <a:spcPct val="107000"/>
              </a:lnSpc>
              <a:spcAft>
                <a:spcPts val="788"/>
              </a:spcAft>
            </a:pPr>
            <a:r>
              <a:rPr lang="pl-PL" sz="2102" i="1" dirty="0">
                <a:latin typeface="Calibri" panose="020F0502020204030204" pitchFamily="34" charset="0"/>
                <a:ea typeface="Calibri" panose="020F0502020204030204" pitchFamily="34" charset="0"/>
                <a:cs typeface="Calibri" panose="020F0502020204030204" pitchFamily="34" charset="0"/>
              </a:rPr>
              <a:t>Nabywcy drewna </a:t>
            </a:r>
            <a:r>
              <a:rPr lang="pl-PL" sz="2102" i="1" dirty="0">
                <a:solidFill>
                  <a:srgbClr val="005023"/>
                </a:solidFill>
                <a:latin typeface="Calibri" panose="020F0502020204030204" pitchFamily="34" charset="0"/>
                <a:ea typeface="Calibri" panose="020F0502020204030204" pitchFamily="34" charset="0"/>
                <a:cs typeface="Calibri" panose="020F0502020204030204" pitchFamily="34" charset="0"/>
              </a:rPr>
              <a:t>(przykłady </a:t>
            </a:r>
            <a:r>
              <a:rPr lang="pl-PL" sz="2102" i="1" dirty="0">
                <a:latin typeface="Calibri" panose="020F0502020204030204" pitchFamily="34" charset="0"/>
                <a:ea typeface="Calibri" panose="020F0502020204030204" pitchFamily="34" charset="0"/>
                <a:cs typeface="Calibri" panose="020F0502020204030204" pitchFamily="34" charset="0"/>
              </a:rPr>
              <a:t>największych nabywców wg m3)</a:t>
            </a:r>
          </a:p>
          <a:p>
            <a:pPr algn="just">
              <a:lnSpc>
                <a:spcPct val="107000"/>
              </a:lnSpc>
              <a:spcAft>
                <a:spcPts val="788"/>
              </a:spcAft>
            </a:pPr>
            <a:endParaRPr lang="pl-PL" sz="2102" i="1" dirty="0">
              <a:latin typeface="Calibri" panose="020F0502020204030204" pitchFamily="34" charset="0"/>
              <a:ea typeface="Calibri" panose="020F0502020204030204" pitchFamily="34" charset="0"/>
              <a:cs typeface="Calibri" panose="020F0502020204030204" pitchFamily="34" charset="0"/>
            </a:endParaRPr>
          </a:p>
        </p:txBody>
      </p:sp>
      <p:pic>
        <p:nvPicPr>
          <p:cNvPr id="2" name="Obraz 1">
            <a:extLst>
              <a:ext uri="{FF2B5EF4-FFF2-40B4-BE49-F238E27FC236}">
                <a16:creationId xmlns:a16="http://schemas.microsoft.com/office/drawing/2014/main" id="{41379B15-9E00-559F-278B-24464EA04C97}"/>
              </a:ext>
            </a:extLst>
          </p:cNvPr>
          <p:cNvPicPr>
            <a:picLocks noChangeAspect="1"/>
          </p:cNvPicPr>
          <p:nvPr/>
        </p:nvPicPr>
        <p:blipFill>
          <a:blip r:embed="rId3"/>
          <a:stretch>
            <a:fillRect/>
          </a:stretch>
        </p:blipFill>
        <p:spPr>
          <a:xfrm>
            <a:off x="10850967" y="160370"/>
            <a:ext cx="1152244" cy="737680"/>
          </a:xfrm>
          <a:prstGeom prst="rect">
            <a:avLst/>
          </a:prstGeom>
        </p:spPr>
      </p:pic>
      <p:graphicFrame>
        <p:nvGraphicFramePr>
          <p:cNvPr id="13" name="Tabela 12">
            <a:extLst>
              <a:ext uri="{FF2B5EF4-FFF2-40B4-BE49-F238E27FC236}">
                <a16:creationId xmlns:a16="http://schemas.microsoft.com/office/drawing/2014/main" id="{7BB7AD04-2312-9367-453C-D4B7F8533F85}"/>
              </a:ext>
            </a:extLst>
          </p:cNvPr>
          <p:cNvGraphicFramePr>
            <a:graphicFrameLocks noGrp="1"/>
          </p:cNvGraphicFramePr>
          <p:nvPr/>
        </p:nvGraphicFramePr>
        <p:xfrm>
          <a:off x="2693144" y="2493690"/>
          <a:ext cx="6552728" cy="3024329"/>
        </p:xfrm>
        <a:graphic>
          <a:graphicData uri="http://schemas.openxmlformats.org/drawingml/2006/table">
            <a:tbl>
              <a:tblPr/>
              <a:tblGrid>
                <a:gridCol w="926181">
                  <a:extLst>
                    <a:ext uri="{9D8B030D-6E8A-4147-A177-3AD203B41FA5}">
                      <a16:colId xmlns:a16="http://schemas.microsoft.com/office/drawing/2014/main" val="653619740"/>
                    </a:ext>
                  </a:extLst>
                </a:gridCol>
                <a:gridCol w="5626547">
                  <a:extLst>
                    <a:ext uri="{9D8B030D-6E8A-4147-A177-3AD203B41FA5}">
                      <a16:colId xmlns:a16="http://schemas.microsoft.com/office/drawing/2014/main" val="301145401"/>
                    </a:ext>
                  </a:extLst>
                </a:gridCol>
              </a:tblGrid>
              <a:tr h="274939">
                <a:tc>
                  <a:txBody>
                    <a:bodyPr/>
                    <a:lstStyle/>
                    <a:p>
                      <a:pPr algn="ctr" fontAlgn="ctr">
                        <a:buNone/>
                      </a:pPr>
                      <a:r>
                        <a:rPr lang="pl-PL" sz="900" b="0" i="0" u="none" strike="noStrike" dirty="0">
                          <a:solidFill>
                            <a:srgbClr val="005023"/>
                          </a:solidFill>
                          <a:effectLst/>
                          <a:latin typeface="Arial" panose="020B0604020202020204" pitchFamily="34" charset="0"/>
                        </a:rPr>
                        <a:t>Kier.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005023"/>
                          </a:solidFill>
                          <a:effectLst/>
                          <a:latin typeface="Arial" panose="020B0604020202020204" pitchFamily="34" charset="0"/>
                        </a:rPr>
                        <a:t>Nabywca drewna (oprócz kierunków 14, 16 i 17)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2593959814"/>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SWISS KRONO SP. Z O.O.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40079405"/>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HS TIMBER PRODUCTIONS GmbH</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2929089"/>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a:solidFill>
                            <a:srgbClr val="005023"/>
                          </a:solidFill>
                          <a:effectLst/>
                          <a:latin typeface="Arial" panose="020B0604020202020204" pitchFamily="34" charset="0"/>
                        </a:rPr>
                        <a:t>PLWD SP. Z O.O.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1885781"/>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FABRYKA KRAJOBRAZU LANDSCAPE FACTORY SPÓŁKA Z O.O.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181919"/>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KALINA KALINOWSKI spółka komandytowa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28492619"/>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FIBERBOARD GMBH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29247957"/>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GOSPODARKA LEŚNA KOZIAREK SPÓŁKA KOMANDYTOWA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9996754"/>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PRZEDSIĘBIORSTWO "STOLBUD" SPÓŁKA Z O.O.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7746926"/>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USŁ.LEŚ.I MEL.,PRZER.I HAN. HURT.DREW.SZCZEPAŃSKI DARIUSZ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58553411"/>
                  </a:ext>
                </a:extLst>
              </a:tr>
              <a:tr h="274939">
                <a:tc>
                  <a:txBody>
                    <a:bodyPr/>
                    <a:lstStyle/>
                    <a:p>
                      <a:pPr algn="ctr" fontAlgn="ctr">
                        <a:buNone/>
                      </a:pPr>
                      <a:r>
                        <a:rPr lang="pl-PL" sz="1000" b="0" i="0" u="none" strike="noStrike">
                          <a:solidFill>
                            <a:srgbClr val="005023"/>
                          </a:solidFill>
                          <a:effectLst/>
                          <a:latin typeface="Arial" panose="020B0604020202020204" pitchFamily="34"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pl-PL" sz="900" b="0" i="0" u="none" strike="noStrike" dirty="0">
                          <a:solidFill>
                            <a:srgbClr val="005023"/>
                          </a:solidFill>
                          <a:effectLst/>
                          <a:latin typeface="Arial" panose="020B0604020202020204" pitchFamily="34" charset="0"/>
                        </a:rPr>
                        <a:t>"DRE-SZEW" S.C. SZEWC ADAM, SZEWC WOJCIECH, SZEWC TOMASZ</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59748743"/>
                  </a:ext>
                </a:extLst>
              </a:tr>
            </a:tbl>
          </a:graphicData>
        </a:graphic>
      </p:graphicFrame>
    </p:spTree>
    <p:extLst>
      <p:ext uri="{BB962C8B-B14F-4D97-AF65-F5344CB8AC3E}">
        <p14:creationId xmlns:p14="http://schemas.microsoft.com/office/powerpoint/2010/main" val="2148021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2387" y="839555"/>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Hodowla lasu</a:t>
            </a:r>
            <a:endParaRPr lang="pl-PL" sz="3152" dirty="0"/>
          </a:p>
        </p:txBody>
      </p:sp>
      <p:sp>
        <p:nvSpPr>
          <p:cNvPr id="4" name="pole tekstowe 3">
            <a:extLst>
              <a:ext uri="{FF2B5EF4-FFF2-40B4-BE49-F238E27FC236}">
                <a16:creationId xmlns:a16="http://schemas.microsoft.com/office/drawing/2014/main" id="{9BEA9AA4-3987-C95D-59C3-DFB10915C85D}"/>
              </a:ext>
            </a:extLst>
          </p:cNvPr>
          <p:cNvSpPr txBox="1"/>
          <p:nvPr/>
        </p:nvSpPr>
        <p:spPr>
          <a:xfrm>
            <a:off x="1372387" y="1295706"/>
            <a:ext cx="9260002" cy="2400657"/>
          </a:xfrm>
          <a:prstGeom prst="rect">
            <a:avLst/>
          </a:prstGeom>
          <a:noFill/>
        </p:spPr>
        <p:txBody>
          <a:bodyPr wrap="square">
            <a:spAutoFit/>
          </a:bodyPr>
          <a:lstStyle/>
          <a:p>
            <a:pPr algn="just">
              <a:buNone/>
            </a:pPr>
            <a:r>
              <a:rPr lang="pl-PL" sz="1400" b="1"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Las, jeśli nie powstał w sposób naturalny, jest sadzony przez leśników</a:t>
            </a:r>
            <a:r>
              <a:rPr lang="pl-PL" sz="14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 </a:t>
            </a:r>
            <a:endParaRPr lang="pl-PL" sz="1400" dirty="0">
              <a:solidFill>
                <a:srgbClr val="005023"/>
              </a:solidFill>
              <a:latin typeface="Arial" panose="020B0604020202020204" pitchFamily="34" charset="0"/>
              <a:cs typeface="Arial" panose="020B0604020202020204" pitchFamily="34" charset="0"/>
            </a:endParaRPr>
          </a:p>
          <a:p>
            <a:pPr algn="just">
              <a:buNone/>
            </a:pPr>
            <a:r>
              <a:rPr lang="pl-PL" sz="14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Jego hodowla to podstawowe zadanie gospodarki leśnej. Trwałe i zrównoważone zagospodarowanie prowadzi się według planu urządzania lasu. Ma ono zapewnić utrzymanie różnorodności biologicznej lasu, jego produktywności, zdolności regeneracyjnych, żywotności i właściwych funkcji ekologicznych. Musi też respektować warunki przyrodnicze i procesy naturalne.</a:t>
            </a:r>
            <a:endParaRPr lang="pl-PL" sz="1400" dirty="0">
              <a:solidFill>
                <a:srgbClr val="005023"/>
              </a:solidFill>
              <a:latin typeface="Arial" panose="020B0604020202020204" pitchFamily="34" charset="0"/>
              <a:cs typeface="Arial" panose="020B0604020202020204" pitchFamily="34" charset="0"/>
            </a:endParaRPr>
          </a:p>
          <a:p>
            <a:pPr algn="just">
              <a:lnSpc>
                <a:spcPts val="1560"/>
              </a:lnSpc>
            </a:pPr>
            <a:r>
              <a:rPr lang="pl-PL" sz="14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Hodowla lasu polega na zachowaniu i wzbogacaniu lasów istniejących (odnawianie) oraz tworzeniu lasów nowych (zalesianie). Wymaga ona wiedzy przyrodniczej, m.in. z dziedzin: klimatologii, gleboznawstwa, botaniki, fizjologii roślin. Stosowanie odpowiednich technik odnawiania i pielęgnowania lasu oraz zalesiania powierzchni nieleśnych zapewnia trwałość i ciągłość lasu. Las o zasobach zbliżonych do naturalnych jest lasem przyrodniczo różnorodnym, zdrowym i odpornym na zagrożenia. To najbardziej pożądany wzorzec w hodowli lasu. Dlatego w pracach hodowlanych leśnicy dążą do tego, by dostosować jego skład gatunkowy do lokalnego siedliska.</a:t>
            </a:r>
            <a:endParaRPr lang="pl-PL" sz="1400" dirty="0">
              <a:solidFill>
                <a:srgbClr val="005023"/>
              </a:solidFill>
              <a:effectLst/>
              <a:latin typeface="Arial" panose="020B0604020202020204" pitchFamily="34" charset="0"/>
              <a:cs typeface="Arial" panose="020B0604020202020204" pitchFamily="34" charset="0"/>
            </a:endParaRPr>
          </a:p>
        </p:txBody>
      </p:sp>
      <p:pic>
        <p:nvPicPr>
          <p:cNvPr id="7" name="Obraz 6">
            <a:extLst>
              <a:ext uri="{FF2B5EF4-FFF2-40B4-BE49-F238E27FC236}">
                <a16:creationId xmlns:a16="http://schemas.microsoft.com/office/drawing/2014/main" id="{E5A7C054-6821-2CF2-EDFD-FDE3600138CB}"/>
              </a:ext>
            </a:extLst>
          </p:cNvPr>
          <p:cNvPicPr>
            <a:picLocks noChangeAspect="1"/>
          </p:cNvPicPr>
          <p:nvPr/>
        </p:nvPicPr>
        <p:blipFill>
          <a:blip r:embed="rId3"/>
          <a:stretch>
            <a:fillRect/>
          </a:stretch>
        </p:blipFill>
        <p:spPr>
          <a:xfrm>
            <a:off x="10632389" y="350117"/>
            <a:ext cx="1152244" cy="737680"/>
          </a:xfrm>
          <a:prstGeom prst="rect">
            <a:avLst/>
          </a:prstGeom>
        </p:spPr>
      </p:pic>
      <p:graphicFrame>
        <p:nvGraphicFramePr>
          <p:cNvPr id="2" name="Tabela 1">
            <a:extLst>
              <a:ext uri="{FF2B5EF4-FFF2-40B4-BE49-F238E27FC236}">
                <a16:creationId xmlns:a16="http://schemas.microsoft.com/office/drawing/2014/main" id="{14A8296F-1656-5A2C-1ECB-C782D6D917CE}"/>
              </a:ext>
            </a:extLst>
          </p:cNvPr>
          <p:cNvGraphicFramePr>
            <a:graphicFrameLocks noGrp="1"/>
          </p:cNvGraphicFramePr>
          <p:nvPr>
            <p:extLst>
              <p:ext uri="{D42A27DB-BD31-4B8C-83A1-F6EECF244321}">
                <p14:modId xmlns:p14="http://schemas.microsoft.com/office/powerpoint/2010/main" val="2626511085"/>
              </p:ext>
            </p:extLst>
          </p:nvPr>
        </p:nvGraphicFramePr>
        <p:xfrm>
          <a:off x="1472753" y="4005858"/>
          <a:ext cx="9059269" cy="941661"/>
        </p:xfrm>
        <a:graphic>
          <a:graphicData uri="http://schemas.openxmlformats.org/drawingml/2006/table">
            <a:tbl>
              <a:tblPr/>
              <a:tblGrid>
                <a:gridCol w="1520617">
                  <a:extLst>
                    <a:ext uri="{9D8B030D-6E8A-4147-A177-3AD203B41FA5}">
                      <a16:colId xmlns:a16="http://schemas.microsoft.com/office/drawing/2014/main" val="880984179"/>
                    </a:ext>
                  </a:extLst>
                </a:gridCol>
                <a:gridCol w="1121133">
                  <a:extLst>
                    <a:ext uri="{9D8B030D-6E8A-4147-A177-3AD203B41FA5}">
                      <a16:colId xmlns:a16="http://schemas.microsoft.com/office/drawing/2014/main" val="890511645"/>
                    </a:ext>
                  </a:extLst>
                </a:gridCol>
                <a:gridCol w="1520617">
                  <a:extLst>
                    <a:ext uri="{9D8B030D-6E8A-4147-A177-3AD203B41FA5}">
                      <a16:colId xmlns:a16="http://schemas.microsoft.com/office/drawing/2014/main" val="1803392070"/>
                    </a:ext>
                  </a:extLst>
                </a:gridCol>
                <a:gridCol w="1378504">
                  <a:extLst>
                    <a:ext uri="{9D8B030D-6E8A-4147-A177-3AD203B41FA5}">
                      <a16:colId xmlns:a16="http://schemas.microsoft.com/office/drawing/2014/main" val="1652712361"/>
                    </a:ext>
                  </a:extLst>
                </a:gridCol>
                <a:gridCol w="1152128">
                  <a:extLst>
                    <a:ext uri="{9D8B030D-6E8A-4147-A177-3AD203B41FA5}">
                      <a16:colId xmlns:a16="http://schemas.microsoft.com/office/drawing/2014/main" val="726428750"/>
                    </a:ext>
                  </a:extLst>
                </a:gridCol>
                <a:gridCol w="1080120">
                  <a:extLst>
                    <a:ext uri="{9D8B030D-6E8A-4147-A177-3AD203B41FA5}">
                      <a16:colId xmlns:a16="http://schemas.microsoft.com/office/drawing/2014/main" val="436975018"/>
                    </a:ext>
                  </a:extLst>
                </a:gridCol>
                <a:gridCol w="1286150">
                  <a:extLst>
                    <a:ext uri="{9D8B030D-6E8A-4147-A177-3AD203B41FA5}">
                      <a16:colId xmlns:a16="http://schemas.microsoft.com/office/drawing/2014/main" val="2912856525"/>
                    </a:ext>
                  </a:extLst>
                </a:gridCol>
              </a:tblGrid>
              <a:tr h="444961">
                <a:tc>
                  <a:txBody>
                    <a:bodyPr/>
                    <a:lstStyle/>
                    <a:p>
                      <a:pPr algn="ctr" fontAlgn="ctr">
                        <a:buNone/>
                      </a:pPr>
                      <a:r>
                        <a:rPr lang="pl-PL" sz="1050" b="0" i="0" u="none" strike="noStrike">
                          <a:solidFill>
                            <a:srgbClr val="375623"/>
                          </a:solidFill>
                          <a:effectLst/>
                          <a:latin typeface="Arial" panose="020B0604020202020204" pitchFamily="34" charset="0"/>
                        </a:rPr>
                        <a:t>HODOWLA LASU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pl-PL" sz="1050" b="0" i="0" u="none" strike="noStrike" dirty="0">
                          <a:solidFill>
                            <a:srgbClr val="375623"/>
                          </a:solidFill>
                          <a:effectLst/>
                          <a:latin typeface="Arial" panose="020B0604020202020204" pitchFamily="34" charset="0"/>
                        </a:rPr>
                        <a:t>Odnowienia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50" b="0" i="0" u="none" strike="noStrike">
                          <a:solidFill>
                            <a:srgbClr val="375623"/>
                          </a:solidFill>
                          <a:effectLst/>
                          <a:latin typeface="Arial" panose="020B0604020202020204" pitchFamily="34" charset="0"/>
                        </a:rPr>
                        <a:t>Pielęgnowanie upraw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50" b="0" i="0" u="none" strike="noStrike">
                          <a:solidFill>
                            <a:srgbClr val="375623"/>
                          </a:solidFill>
                          <a:effectLst/>
                          <a:latin typeface="Arial" panose="020B0604020202020204" pitchFamily="34" charset="0"/>
                        </a:rPr>
                        <a:t>Czyszczenia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50" b="0" i="0" u="none" strike="noStrike">
                          <a:solidFill>
                            <a:srgbClr val="375623"/>
                          </a:solidFill>
                          <a:effectLst/>
                          <a:latin typeface="Arial" panose="020B0604020202020204" pitchFamily="34" charset="0"/>
                        </a:rPr>
                        <a:t>Trzebieże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50" b="0" i="0" u="none" strike="noStrike">
                          <a:solidFill>
                            <a:srgbClr val="375623"/>
                          </a:solidFill>
                          <a:effectLst/>
                          <a:latin typeface="Arial" panose="020B0604020202020204" pitchFamily="34" charset="0"/>
                        </a:rPr>
                        <a:t>Zalesienia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50" b="1" i="0" u="none" strike="noStrike">
                          <a:solidFill>
                            <a:srgbClr val="375623"/>
                          </a:solidFill>
                          <a:effectLst/>
                          <a:latin typeface="Arial" panose="020B0604020202020204" pitchFamily="34" charset="0"/>
                        </a:rPr>
                        <a:t>Suma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4121967776"/>
                  </a:ext>
                </a:extLst>
              </a:tr>
              <a:tr h="248350">
                <a:tc>
                  <a:txBody>
                    <a:bodyPr/>
                    <a:lstStyle/>
                    <a:p>
                      <a:pPr algn="l" fontAlgn="b">
                        <a:buNone/>
                      </a:pPr>
                      <a:r>
                        <a:rPr lang="pl-PL" sz="105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50" b="0" i="0" u="none" strike="noStrike">
                          <a:solidFill>
                            <a:srgbClr val="375623"/>
                          </a:solidFill>
                          <a:effectLst/>
                          <a:latin typeface="Arial" panose="020B0604020202020204" pitchFamily="34" charset="0"/>
                        </a:rPr>
                        <a:t> 32,79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0" i="0" u="none" strike="noStrike">
                          <a:solidFill>
                            <a:srgbClr val="375623"/>
                          </a:solidFill>
                          <a:effectLst/>
                          <a:latin typeface="Arial" panose="020B0604020202020204" pitchFamily="34" charset="0"/>
                        </a:rPr>
                        <a:t> 75,17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0" i="0" u="none" strike="noStrike">
                          <a:solidFill>
                            <a:srgbClr val="375623"/>
                          </a:solidFill>
                          <a:effectLst/>
                          <a:latin typeface="Arial" panose="020B0604020202020204" pitchFamily="34" charset="0"/>
                        </a:rPr>
                        <a:t> 22,96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0" i="0" u="none" strike="noStrike">
                          <a:solidFill>
                            <a:srgbClr val="375623"/>
                          </a:solidFill>
                          <a:effectLst/>
                          <a:latin typeface="Arial" panose="020B0604020202020204" pitchFamily="34" charset="0"/>
                        </a:rPr>
                        <a:t> 86,46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0" i="0" u="none" strike="noStrike">
                          <a:solidFill>
                            <a:srgbClr val="375623"/>
                          </a:solidFill>
                          <a:effectLst/>
                          <a:latin typeface="Arial" panose="020B0604020202020204" pitchFamily="34" charset="0"/>
                        </a:rPr>
                        <a:t> 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1" i="0" u="none" strike="noStrike">
                          <a:solidFill>
                            <a:srgbClr val="375623"/>
                          </a:solidFill>
                          <a:effectLst/>
                          <a:latin typeface="Arial" panose="020B0604020202020204" pitchFamily="34" charset="0"/>
                        </a:rPr>
                        <a:t> 217,38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77973155"/>
                  </a:ext>
                </a:extLst>
              </a:tr>
              <a:tr h="248350">
                <a:tc>
                  <a:txBody>
                    <a:bodyPr/>
                    <a:lstStyle/>
                    <a:p>
                      <a:pPr algn="l" fontAlgn="b">
                        <a:buNone/>
                      </a:pPr>
                      <a:r>
                        <a:rPr lang="pl-PL" sz="105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50" b="1" i="0" u="none" strike="noStrike">
                          <a:solidFill>
                            <a:srgbClr val="375623"/>
                          </a:solidFill>
                          <a:effectLst/>
                          <a:latin typeface="Arial" panose="020B0604020202020204" pitchFamily="34" charset="0"/>
                        </a:rPr>
                        <a:t> 152,90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1" i="0" u="none" strike="noStrike">
                          <a:solidFill>
                            <a:srgbClr val="375623"/>
                          </a:solidFill>
                          <a:effectLst/>
                          <a:latin typeface="Arial" panose="020B0604020202020204" pitchFamily="34" charset="0"/>
                        </a:rPr>
                        <a:t> 507,04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1" i="0" u="none" strike="noStrike">
                          <a:solidFill>
                            <a:srgbClr val="375623"/>
                          </a:solidFill>
                          <a:effectLst/>
                          <a:latin typeface="Arial" panose="020B0604020202020204" pitchFamily="34" charset="0"/>
                        </a:rPr>
                        <a:t> 164,95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1" i="0" u="none" strike="noStrike">
                          <a:solidFill>
                            <a:srgbClr val="375623"/>
                          </a:solidFill>
                          <a:effectLst/>
                          <a:latin typeface="Arial" panose="020B0604020202020204" pitchFamily="34" charset="0"/>
                        </a:rPr>
                        <a:t> 864,83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1" i="0" u="none" strike="noStrike">
                          <a:solidFill>
                            <a:srgbClr val="375623"/>
                          </a:solidFill>
                          <a:effectLst/>
                          <a:latin typeface="Arial" panose="020B0604020202020204" pitchFamily="34" charset="0"/>
                        </a:rPr>
                        <a:t> 3,65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50" b="1" i="0" u="none" strike="noStrike" dirty="0">
                          <a:solidFill>
                            <a:srgbClr val="375623"/>
                          </a:solidFill>
                          <a:effectLst/>
                          <a:latin typeface="Arial" panose="020B0604020202020204" pitchFamily="34" charset="0"/>
                        </a:rPr>
                        <a:t> 1 693,37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1434820"/>
                  </a:ext>
                </a:extLst>
              </a:tr>
            </a:tbl>
          </a:graphicData>
        </a:graphic>
      </p:graphicFrame>
    </p:spTree>
    <p:extLst>
      <p:ext uri="{BB962C8B-B14F-4D97-AF65-F5344CB8AC3E}">
        <p14:creationId xmlns:p14="http://schemas.microsoft.com/office/powerpoint/2010/main" val="15783800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D3C19-71C4-9181-6E1D-CC9E572D869E}"/>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78C3C60C-0EEE-C54D-B84F-76DDA4F23DC1}"/>
              </a:ext>
            </a:extLst>
          </p:cNvPr>
          <p:cNvSpPr txBox="1"/>
          <p:nvPr/>
        </p:nvSpPr>
        <p:spPr>
          <a:xfrm>
            <a:off x="1372387" y="839555"/>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Ochrona lasu </a:t>
            </a:r>
            <a:endParaRPr lang="pl-PL" sz="3152" dirty="0"/>
          </a:p>
        </p:txBody>
      </p:sp>
      <p:pic>
        <p:nvPicPr>
          <p:cNvPr id="7" name="Obraz 6">
            <a:extLst>
              <a:ext uri="{FF2B5EF4-FFF2-40B4-BE49-F238E27FC236}">
                <a16:creationId xmlns:a16="http://schemas.microsoft.com/office/drawing/2014/main" id="{FAB5A341-D246-B290-607E-B9E1B872A356}"/>
              </a:ext>
            </a:extLst>
          </p:cNvPr>
          <p:cNvPicPr>
            <a:picLocks noChangeAspect="1"/>
          </p:cNvPicPr>
          <p:nvPr/>
        </p:nvPicPr>
        <p:blipFill>
          <a:blip r:embed="rId3"/>
          <a:stretch>
            <a:fillRect/>
          </a:stretch>
        </p:blipFill>
        <p:spPr>
          <a:xfrm>
            <a:off x="10651885" y="333450"/>
            <a:ext cx="1152244" cy="737680"/>
          </a:xfrm>
          <a:prstGeom prst="rect">
            <a:avLst/>
          </a:prstGeom>
        </p:spPr>
      </p:pic>
      <p:pic>
        <p:nvPicPr>
          <p:cNvPr id="10" name="Obraz 9">
            <a:extLst>
              <a:ext uri="{FF2B5EF4-FFF2-40B4-BE49-F238E27FC236}">
                <a16:creationId xmlns:a16="http://schemas.microsoft.com/office/drawing/2014/main" id="{B55BD055-116B-7541-DDA8-7A77D837A494}"/>
              </a:ext>
            </a:extLst>
          </p:cNvPr>
          <p:cNvPicPr>
            <a:picLocks noChangeAspect="1"/>
          </p:cNvPicPr>
          <p:nvPr/>
        </p:nvPicPr>
        <p:blipFill>
          <a:blip r:embed="rId4"/>
          <a:stretch>
            <a:fillRect/>
          </a:stretch>
        </p:blipFill>
        <p:spPr>
          <a:xfrm>
            <a:off x="1757050" y="4776073"/>
            <a:ext cx="10047079" cy="591363"/>
          </a:xfrm>
          <a:prstGeom prst="rect">
            <a:avLst/>
          </a:prstGeom>
        </p:spPr>
      </p:pic>
      <p:sp>
        <p:nvSpPr>
          <p:cNvPr id="11" name="pole tekstowe 10">
            <a:extLst>
              <a:ext uri="{FF2B5EF4-FFF2-40B4-BE49-F238E27FC236}">
                <a16:creationId xmlns:a16="http://schemas.microsoft.com/office/drawing/2014/main" id="{D4E0C7E7-D317-6099-D351-D5AA9345C130}"/>
              </a:ext>
            </a:extLst>
          </p:cNvPr>
          <p:cNvSpPr txBox="1"/>
          <p:nvPr/>
        </p:nvSpPr>
        <p:spPr>
          <a:xfrm>
            <a:off x="3053184" y="1281684"/>
            <a:ext cx="3379323" cy="400110"/>
          </a:xfrm>
          <a:prstGeom prst="rect">
            <a:avLst/>
          </a:prstGeom>
          <a:noFill/>
        </p:spPr>
        <p:txBody>
          <a:bodyPr wrap="none" rtlCol="0">
            <a:spAutoFit/>
          </a:bodyPr>
          <a:lstStyle/>
          <a:p>
            <a:r>
              <a:rPr lang="pl-PL" sz="2000" dirty="0">
                <a:solidFill>
                  <a:srgbClr val="005023"/>
                </a:solidFill>
              </a:rPr>
              <a:t>Zabiegi z zakresu ochrony lasu:</a:t>
            </a:r>
          </a:p>
        </p:txBody>
      </p:sp>
      <p:sp>
        <p:nvSpPr>
          <p:cNvPr id="14" name="pole tekstowe 13">
            <a:extLst>
              <a:ext uri="{FF2B5EF4-FFF2-40B4-BE49-F238E27FC236}">
                <a16:creationId xmlns:a16="http://schemas.microsoft.com/office/drawing/2014/main" id="{05300C1D-679D-D859-572E-41FA55EEB5F9}"/>
              </a:ext>
            </a:extLst>
          </p:cNvPr>
          <p:cNvSpPr txBox="1"/>
          <p:nvPr/>
        </p:nvSpPr>
        <p:spPr>
          <a:xfrm>
            <a:off x="1386059" y="4005858"/>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Ochrona przyrody</a:t>
            </a:r>
            <a:endParaRPr lang="pl-PL" sz="3152" dirty="0"/>
          </a:p>
        </p:txBody>
      </p:sp>
      <p:graphicFrame>
        <p:nvGraphicFramePr>
          <p:cNvPr id="4" name="Tabela 3">
            <a:extLst>
              <a:ext uri="{FF2B5EF4-FFF2-40B4-BE49-F238E27FC236}">
                <a16:creationId xmlns:a16="http://schemas.microsoft.com/office/drawing/2014/main" id="{62DD3BD8-7A45-D38A-4C63-A6DA1222DD50}"/>
              </a:ext>
            </a:extLst>
          </p:cNvPr>
          <p:cNvGraphicFramePr>
            <a:graphicFrameLocks noGrp="1"/>
          </p:cNvGraphicFramePr>
          <p:nvPr>
            <p:extLst>
              <p:ext uri="{D42A27DB-BD31-4B8C-83A1-F6EECF244321}">
                <p14:modId xmlns:p14="http://schemas.microsoft.com/office/powerpoint/2010/main" val="2272669358"/>
              </p:ext>
            </p:extLst>
          </p:nvPr>
        </p:nvGraphicFramePr>
        <p:xfrm>
          <a:off x="2381207" y="2020291"/>
          <a:ext cx="8304825" cy="1156857"/>
        </p:xfrm>
        <a:graphic>
          <a:graphicData uri="http://schemas.openxmlformats.org/drawingml/2006/table">
            <a:tbl>
              <a:tblPr/>
              <a:tblGrid>
                <a:gridCol w="1350434">
                  <a:extLst>
                    <a:ext uri="{9D8B030D-6E8A-4147-A177-3AD203B41FA5}">
                      <a16:colId xmlns:a16="http://schemas.microsoft.com/office/drawing/2014/main" val="1264412701"/>
                    </a:ext>
                  </a:extLst>
                </a:gridCol>
                <a:gridCol w="915096">
                  <a:extLst>
                    <a:ext uri="{9D8B030D-6E8A-4147-A177-3AD203B41FA5}">
                      <a16:colId xmlns:a16="http://schemas.microsoft.com/office/drawing/2014/main" val="981101428"/>
                    </a:ext>
                  </a:extLst>
                </a:gridCol>
                <a:gridCol w="1480738">
                  <a:extLst>
                    <a:ext uri="{9D8B030D-6E8A-4147-A177-3AD203B41FA5}">
                      <a16:colId xmlns:a16="http://schemas.microsoft.com/office/drawing/2014/main" val="3943552746"/>
                    </a:ext>
                  </a:extLst>
                </a:gridCol>
                <a:gridCol w="1270473">
                  <a:extLst>
                    <a:ext uri="{9D8B030D-6E8A-4147-A177-3AD203B41FA5}">
                      <a16:colId xmlns:a16="http://schemas.microsoft.com/office/drawing/2014/main" val="2095477538"/>
                    </a:ext>
                  </a:extLst>
                </a:gridCol>
                <a:gridCol w="1273435">
                  <a:extLst>
                    <a:ext uri="{9D8B030D-6E8A-4147-A177-3AD203B41FA5}">
                      <a16:colId xmlns:a16="http://schemas.microsoft.com/office/drawing/2014/main" val="469930313"/>
                    </a:ext>
                  </a:extLst>
                </a:gridCol>
                <a:gridCol w="982632">
                  <a:extLst>
                    <a:ext uri="{9D8B030D-6E8A-4147-A177-3AD203B41FA5}">
                      <a16:colId xmlns:a16="http://schemas.microsoft.com/office/drawing/2014/main" val="729116833"/>
                    </a:ext>
                  </a:extLst>
                </a:gridCol>
                <a:gridCol w="1032017">
                  <a:extLst>
                    <a:ext uri="{9D8B030D-6E8A-4147-A177-3AD203B41FA5}">
                      <a16:colId xmlns:a16="http://schemas.microsoft.com/office/drawing/2014/main" val="3107452827"/>
                    </a:ext>
                  </a:extLst>
                </a:gridCol>
              </a:tblGrid>
              <a:tr h="726399">
                <a:tc>
                  <a:txBody>
                    <a:bodyPr/>
                    <a:lstStyle/>
                    <a:p>
                      <a:pPr algn="ctr" fontAlgn="ctr">
                        <a:buNone/>
                      </a:pPr>
                      <a:r>
                        <a:rPr lang="pl-PL" sz="1000" b="0" i="0" u="none" strike="noStrike" dirty="0">
                          <a:solidFill>
                            <a:srgbClr val="375623"/>
                          </a:solidFill>
                          <a:effectLst/>
                          <a:latin typeface="Arial" panose="020B0604020202020204" pitchFamily="34" charset="0"/>
                        </a:rPr>
                        <a:t>OCHRONA LASU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Ochrona przed zwierzyną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Ograniczenie </a:t>
                      </a:r>
                      <a:r>
                        <a:rPr lang="pl-PL" sz="1000" b="0" i="0" u="none" strike="noStrike" dirty="0" err="1">
                          <a:solidFill>
                            <a:srgbClr val="375623"/>
                          </a:solidFill>
                          <a:effectLst/>
                          <a:latin typeface="Arial" panose="020B0604020202020204" pitchFamily="34" charset="0"/>
                        </a:rPr>
                        <a:t>liczebn.szkodliwych</a:t>
                      </a:r>
                      <a:r>
                        <a:rPr lang="pl-PL" sz="1000" b="0" i="0" u="none" strike="noStrike" dirty="0">
                          <a:solidFill>
                            <a:srgbClr val="375623"/>
                          </a:solidFill>
                          <a:effectLst/>
                          <a:latin typeface="Arial" panose="020B0604020202020204" pitchFamily="34" charset="0"/>
                        </a:rPr>
                        <a:t> owadów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Ograniczenie </a:t>
                      </a:r>
                      <a:r>
                        <a:rPr lang="pl-PL" sz="1000" b="0" i="0" u="none" strike="noStrike" dirty="0" err="1">
                          <a:solidFill>
                            <a:srgbClr val="375623"/>
                          </a:solidFill>
                          <a:effectLst/>
                          <a:latin typeface="Arial" panose="020B0604020202020204" pitchFamily="34" charset="0"/>
                        </a:rPr>
                        <a:t>liczebn.szkodliwych</a:t>
                      </a:r>
                      <a:r>
                        <a:rPr lang="pl-PL" sz="1000" b="0" i="0" u="none" strike="noStrike" dirty="0">
                          <a:solidFill>
                            <a:srgbClr val="375623"/>
                          </a:solidFill>
                          <a:effectLst/>
                          <a:latin typeface="Arial" panose="020B0604020202020204" pitchFamily="34" charset="0"/>
                        </a:rPr>
                        <a:t> owadów [szt.]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Pozostałe zabiegi z zakresu ochrony lasu ( śmieci) [m3]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Zbiór materiałów prognostycznych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Zbiór materiałów prognostycznych [szt.]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2647222016"/>
                  </a:ext>
                </a:extLst>
              </a:tr>
              <a:tr h="215229">
                <a:tc>
                  <a:txBody>
                    <a:bodyPr/>
                    <a:lstStyle/>
                    <a:p>
                      <a:pPr algn="l" fontAlgn="b">
                        <a:buNone/>
                      </a:pPr>
                      <a:r>
                        <a:rPr lang="pl-PL" sz="10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00" b="0" i="0" u="none" strike="noStrike">
                          <a:solidFill>
                            <a:srgbClr val="375623"/>
                          </a:solidFill>
                          <a:effectLst/>
                          <a:latin typeface="Arial" panose="020B0604020202020204" pitchFamily="34" charset="0"/>
                        </a:rPr>
                        <a:t> 10,49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 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 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 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dirty="0">
                          <a:solidFill>
                            <a:srgbClr val="375623"/>
                          </a:solidFill>
                          <a:effectLst/>
                          <a:latin typeface="Arial" panose="020B0604020202020204" pitchFamily="34" charset="0"/>
                        </a:rPr>
                        <a:t> 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dirty="0">
                          <a:solidFill>
                            <a:srgbClr val="375623"/>
                          </a:solidFill>
                          <a:effectLst/>
                          <a:latin typeface="Arial" panose="020B0604020202020204" pitchFamily="34" charset="0"/>
                        </a:rPr>
                        <a:t> 4,00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0562433"/>
                  </a:ext>
                </a:extLst>
              </a:tr>
              <a:tr h="215229">
                <a:tc>
                  <a:txBody>
                    <a:bodyPr/>
                    <a:lstStyle/>
                    <a:p>
                      <a:pPr algn="l" fontAlgn="b">
                        <a:buNone/>
                      </a:pPr>
                      <a:r>
                        <a:rPr lang="pl-PL" sz="1000" b="1" i="0" u="none" strike="noStrike">
                          <a:solidFill>
                            <a:srgbClr val="375623"/>
                          </a:solidFill>
                          <a:effectLst/>
                          <a:latin typeface="Arial" panose="020B0604020202020204" pitchFamily="34" charset="0"/>
                        </a:rPr>
                        <a:t>Nadleśnictwo Pieńsk: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00" b="1" i="0" u="none" strike="noStrike">
                          <a:solidFill>
                            <a:srgbClr val="375623"/>
                          </a:solidFill>
                          <a:effectLst/>
                          <a:latin typeface="Arial" panose="020B0604020202020204" pitchFamily="34" charset="0"/>
                        </a:rPr>
                        <a:t> 174,31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 8,20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 63,00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 105,00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 6,11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 331,00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56800750"/>
                  </a:ext>
                </a:extLst>
              </a:tr>
            </a:tbl>
          </a:graphicData>
        </a:graphic>
      </p:graphicFrame>
    </p:spTree>
    <p:extLst>
      <p:ext uri="{BB962C8B-B14F-4D97-AF65-F5344CB8AC3E}">
        <p14:creationId xmlns:p14="http://schemas.microsoft.com/office/powerpoint/2010/main" val="1719082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AEBA0-B5D6-9F05-EFA9-6581C25924DA}"/>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A8E46F3F-28C1-6C7D-2A5F-D50A930E723B}"/>
              </a:ext>
            </a:extLst>
          </p:cNvPr>
          <p:cNvSpPr txBox="1"/>
          <p:nvPr/>
        </p:nvSpPr>
        <p:spPr>
          <a:xfrm>
            <a:off x="1397000" y="621482"/>
            <a:ext cx="9581606" cy="900888"/>
          </a:xfrm>
          <a:prstGeom prst="rect">
            <a:avLst/>
          </a:prstGeom>
          <a:noFill/>
        </p:spPr>
        <p:txBody>
          <a:bodyPr wrap="square">
            <a:spAutoFit/>
          </a:bodyPr>
          <a:lstStyle/>
          <a:p>
            <a:pPr algn="ctr"/>
            <a:r>
              <a:rPr lang="pl-PL" altLang="pl-PL" sz="2102" b="1" dirty="0">
                <a:solidFill>
                  <a:srgbClr val="005023"/>
                </a:solidFill>
                <a:latin typeface="Arial" pitchFamily="34" charset="0"/>
                <a:cs typeface="Arial" pitchFamily="34" charset="0"/>
              </a:rPr>
              <a:t>Gospodarowanie gruntami</a:t>
            </a:r>
            <a:endParaRPr lang="pl-PL" sz="3152" dirty="0"/>
          </a:p>
          <a:p>
            <a:endParaRPr lang="pl-PL" sz="3152" dirty="0"/>
          </a:p>
        </p:txBody>
      </p:sp>
      <p:sp>
        <p:nvSpPr>
          <p:cNvPr id="4" name="pole tekstowe 3">
            <a:extLst>
              <a:ext uri="{FF2B5EF4-FFF2-40B4-BE49-F238E27FC236}">
                <a16:creationId xmlns:a16="http://schemas.microsoft.com/office/drawing/2014/main" id="{539C91A8-12F8-19F4-38C0-BD5DC7A009FD}"/>
              </a:ext>
            </a:extLst>
          </p:cNvPr>
          <p:cNvSpPr txBox="1"/>
          <p:nvPr/>
        </p:nvSpPr>
        <p:spPr>
          <a:xfrm>
            <a:off x="3269208" y="1639580"/>
            <a:ext cx="5544616" cy="1137106"/>
          </a:xfrm>
          <a:prstGeom prst="rect">
            <a:avLst/>
          </a:prstGeom>
          <a:noFill/>
        </p:spPr>
        <p:txBody>
          <a:bodyPr wrap="square">
            <a:spAutoFit/>
          </a:bodyPr>
          <a:lstStyle/>
          <a:p>
            <a:pPr indent="449580" algn="just">
              <a:lnSpc>
                <a:spcPct val="115000"/>
              </a:lnSpc>
            </a:pPr>
            <a:r>
              <a:rPr lang="pl-PL" sz="1600" dirty="0">
                <a:solidFill>
                  <a:srgbClr val="005023"/>
                </a:solidFill>
                <a:latin typeface="Times New Roman" panose="02020603050405020304" pitchFamily="18" charset="0"/>
                <a:ea typeface="Times New Roman" panose="02020603050405020304" pitchFamily="18" charset="0"/>
              </a:rPr>
              <a:t>W 2025 r. Nadleśnictwo Pieńsk  nabyło  na podstawie art.  37a ustawy o lasach, grunt zlokalizowany na dz. ew. 37/2, obr. Żarska Wieś o powierzchni 1,54  ha, stanowiący </a:t>
            </a:r>
            <a:r>
              <a:rPr lang="pl-PL" sz="1600" dirty="0" err="1">
                <a:solidFill>
                  <a:srgbClr val="005023"/>
                </a:solidFill>
                <a:latin typeface="Times New Roman" panose="02020603050405020304" pitchFamily="18" charset="0"/>
                <a:ea typeface="Times New Roman" panose="02020603050405020304" pitchFamily="18" charset="0"/>
              </a:rPr>
              <a:t>RIVb</a:t>
            </a:r>
            <a:r>
              <a:rPr lang="pl-PL" sz="1600" dirty="0">
                <a:solidFill>
                  <a:srgbClr val="005023"/>
                </a:solidFill>
                <a:latin typeface="Times New Roman" panose="02020603050405020304" pitchFamily="18" charset="0"/>
                <a:ea typeface="Times New Roman" panose="02020603050405020304" pitchFamily="18" charset="0"/>
              </a:rPr>
              <a:t>. </a:t>
            </a:r>
          </a:p>
          <a:p>
            <a:pPr indent="449580" algn="just">
              <a:lnSpc>
                <a:spcPct val="115000"/>
              </a:lnSpc>
            </a:pPr>
            <a:endParaRPr lang="pl-PL" sz="1200" dirty="0">
              <a:solidFill>
                <a:srgbClr val="005023"/>
              </a:solidFill>
              <a:latin typeface="Times New Roman" panose="02020603050405020304" pitchFamily="18" charset="0"/>
              <a:ea typeface="Times New Roman" panose="02020603050405020304" pitchFamily="18" charset="0"/>
            </a:endParaRPr>
          </a:p>
        </p:txBody>
      </p:sp>
      <p:pic>
        <p:nvPicPr>
          <p:cNvPr id="2" name="Obraz 1">
            <a:extLst>
              <a:ext uri="{FF2B5EF4-FFF2-40B4-BE49-F238E27FC236}">
                <a16:creationId xmlns:a16="http://schemas.microsoft.com/office/drawing/2014/main" id="{6589F38A-9231-1E54-C6CD-1A983E382370}"/>
              </a:ext>
            </a:extLst>
          </p:cNvPr>
          <p:cNvPicPr>
            <a:picLocks noChangeAspect="1"/>
          </p:cNvPicPr>
          <p:nvPr/>
        </p:nvPicPr>
        <p:blipFill>
          <a:blip r:embed="rId3"/>
          <a:stretch>
            <a:fillRect/>
          </a:stretch>
        </p:blipFill>
        <p:spPr>
          <a:xfrm>
            <a:off x="3393392" y="651282"/>
            <a:ext cx="5400600" cy="5040560"/>
          </a:xfrm>
          <a:prstGeom prst="rect">
            <a:avLst/>
          </a:prstGeom>
        </p:spPr>
      </p:pic>
      <p:pic>
        <p:nvPicPr>
          <p:cNvPr id="3" name="Obraz 2">
            <a:extLst>
              <a:ext uri="{FF2B5EF4-FFF2-40B4-BE49-F238E27FC236}">
                <a16:creationId xmlns:a16="http://schemas.microsoft.com/office/drawing/2014/main" id="{E8BE20A7-BDC3-0B57-1F5B-D1FACDF0AACE}"/>
              </a:ext>
            </a:extLst>
          </p:cNvPr>
          <p:cNvPicPr>
            <a:picLocks noChangeAspect="1"/>
          </p:cNvPicPr>
          <p:nvPr/>
        </p:nvPicPr>
        <p:blipFill>
          <a:blip r:embed="rId4"/>
          <a:stretch>
            <a:fillRect/>
          </a:stretch>
        </p:blipFill>
        <p:spPr>
          <a:xfrm>
            <a:off x="3390193" y="574782"/>
            <a:ext cx="5400600" cy="5626610"/>
          </a:xfrm>
          <a:prstGeom prst="rect">
            <a:avLst/>
          </a:prstGeom>
        </p:spPr>
      </p:pic>
      <p:pic>
        <p:nvPicPr>
          <p:cNvPr id="6" name="Obraz 5">
            <a:extLst>
              <a:ext uri="{FF2B5EF4-FFF2-40B4-BE49-F238E27FC236}">
                <a16:creationId xmlns:a16="http://schemas.microsoft.com/office/drawing/2014/main" id="{A0CB6153-E5F3-970D-A4F7-197B722ED352}"/>
              </a:ext>
            </a:extLst>
          </p:cNvPr>
          <p:cNvPicPr>
            <a:picLocks noChangeAspect="1"/>
          </p:cNvPicPr>
          <p:nvPr/>
        </p:nvPicPr>
        <p:blipFill>
          <a:blip r:embed="rId5"/>
          <a:stretch>
            <a:fillRect/>
          </a:stretch>
        </p:blipFill>
        <p:spPr>
          <a:xfrm>
            <a:off x="10632389" y="350117"/>
            <a:ext cx="1152244" cy="737680"/>
          </a:xfrm>
          <a:prstGeom prst="rect">
            <a:avLst/>
          </a:prstGeom>
        </p:spPr>
      </p:pic>
    </p:spTree>
    <p:extLst>
      <p:ext uri="{BB962C8B-B14F-4D97-AF65-F5344CB8AC3E}">
        <p14:creationId xmlns:p14="http://schemas.microsoft.com/office/powerpoint/2010/main" val="404329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heel(1)">
                                      <p:cBhvr>
                                        <p:cTn id="24" dur="20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heel(1)">
                                      <p:cBhvr>
                                        <p:cTn id="2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9705" y="1159742"/>
            <a:ext cx="10206351" cy="941220"/>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Działania na rzecz społeczności lokalnych</a:t>
            </a:r>
            <a:endParaRPr lang="pl-PL" sz="3152" dirty="0"/>
          </a:p>
          <a:p>
            <a:endParaRPr lang="pl-PL" sz="3152" dirty="0"/>
          </a:p>
        </p:txBody>
      </p:sp>
      <p:sp>
        <p:nvSpPr>
          <p:cNvPr id="16" name="pole tekstowe 15">
            <a:extLst>
              <a:ext uri="{FF2B5EF4-FFF2-40B4-BE49-F238E27FC236}">
                <a16:creationId xmlns:a16="http://schemas.microsoft.com/office/drawing/2014/main" id="{469BA229-C8C2-4CC3-A8CF-1DD181C0F0C1}"/>
              </a:ext>
            </a:extLst>
          </p:cNvPr>
          <p:cNvSpPr txBox="1"/>
          <p:nvPr/>
        </p:nvSpPr>
        <p:spPr>
          <a:xfrm>
            <a:off x="1180976" y="1773610"/>
            <a:ext cx="6048672" cy="5633850"/>
          </a:xfrm>
          <a:prstGeom prst="rect">
            <a:avLst/>
          </a:prstGeom>
          <a:noFill/>
        </p:spPr>
        <p:txBody>
          <a:bodyPr wrap="square">
            <a:spAutoFit/>
          </a:bodyPr>
          <a:lstStyle/>
          <a:p>
            <a:pPr algn="just">
              <a:lnSpc>
                <a:spcPct val="150000"/>
              </a:lnSpc>
              <a:spcAft>
                <a:spcPts val="788"/>
              </a:spcAft>
            </a:pPr>
            <a:r>
              <a:rPr lang="pl-PL" sz="1400" dirty="0">
                <a:solidFill>
                  <a:srgbClr val="005023"/>
                </a:solidFill>
                <a:latin typeface="Arial" panose="020B0604020202020204" pitchFamily="34" charset="0"/>
                <a:ea typeface="Calibri" panose="020F0502020204030204" pitchFamily="34" charset="0"/>
                <a:cs typeface="Arial" panose="020B0604020202020204" pitchFamily="34" charset="0"/>
              </a:rPr>
              <a:t>Nadleśnictwo Pieńsk tradycyjnie uczestniczy w organizowanym co roku przez Gminę Węgliniec, Święcie Grzybów. Na stoisku Nadleśnictwa można wziąć udział w wielu ciekawych konkursach i zabawach, poszarzających wiedzę przyrodniczą. </a:t>
            </a:r>
          </a:p>
          <a:p>
            <a:pPr algn="just">
              <a:lnSpc>
                <a:spcPct val="150000"/>
              </a:lnSpc>
              <a:spcAft>
                <a:spcPts val="788"/>
              </a:spcAft>
            </a:pPr>
            <a:r>
              <a:rPr lang="pl-PL" sz="1400" dirty="0">
                <a:solidFill>
                  <a:srgbClr val="005023"/>
                </a:solidFill>
                <a:latin typeface="Arial" panose="020B0604020202020204" pitchFamily="34" charset="0"/>
                <a:ea typeface="Calibri" panose="020F0502020204030204" pitchFamily="34" charset="0"/>
                <a:cs typeface="Arial" panose="020B0604020202020204" pitchFamily="34" charset="0"/>
              </a:rPr>
              <a:t>Ponadto współpracujemy ze szkołami zlokalizowanymi w zasięgu Nadleśnictwa. Zajęcia z dziećmi organizowane są wg potrzeb zgłaszanych przez palcówki edukacyjne. </a:t>
            </a:r>
          </a:p>
          <a:p>
            <a:pPr algn="just">
              <a:lnSpc>
                <a:spcPct val="150000"/>
              </a:lnSpc>
              <a:spcAft>
                <a:spcPts val="788"/>
              </a:spcAft>
            </a:pPr>
            <a:r>
              <a:rPr lang="pl-PL" sz="1400" dirty="0">
                <a:solidFill>
                  <a:srgbClr val="005023"/>
                </a:solidFill>
                <a:latin typeface="Arial" panose="020B0604020202020204" pitchFamily="34" charset="0"/>
                <a:ea typeface="Calibri" panose="020F0502020204030204" pitchFamily="34" charset="0"/>
                <a:cs typeface="Arial" panose="020B0604020202020204" pitchFamily="34" charset="0"/>
              </a:rPr>
              <a:t>Kilkuletnią tradycją stały się także kwietniowe obchody Międzynarodowego Dnia Ziemi, podczas których wspólnie z PGE Oddział KWB Turów organizujemy akcję sprzątania lasu, w której czynnie uczestniczą uczniowie Zespołu Szkół Zawodowych i Licealnych w Zgorzelcu.</a:t>
            </a:r>
          </a:p>
          <a:p>
            <a:pPr>
              <a:lnSpc>
                <a:spcPct val="107000"/>
              </a:lnSpc>
              <a:spcAft>
                <a:spcPts val="788"/>
              </a:spcAft>
            </a:pPr>
            <a:endParaRPr lang="pl-PL" sz="2364" i="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788"/>
              </a:spcAft>
            </a:pPr>
            <a:endParaRPr lang="pl-PL" sz="2364" i="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788"/>
              </a:spcAft>
            </a:pPr>
            <a:endParaRPr lang="pl-PL" sz="2364" i="1" dirty="0">
              <a:latin typeface="Calibri" panose="020F0502020204030204" pitchFamily="34" charset="0"/>
              <a:ea typeface="Calibri" panose="020F0502020204030204" pitchFamily="34" charset="0"/>
              <a:cs typeface="Calibri" panose="020F0502020204030204" pitchFamily="34" charset="0"/>
            </a:endParaRPr>
          </a:p>
        </p:txBody>
      </p:sp>
      <p:pic>
        <p:nvPicPr>
          <p:cNvPr id="2" name="Obraz 1">
            <a:extLst>
              <a:ext uri="{FF2B5EF4-FFF2-40B4-BE49-F238E27FC236}">
                <a16:creationId xmlns:a16="http://schemas.microsoft.com/office/drawing/2014/main" id="{40A80B70-E2F5-EAE8-67C5-90A3A232F2D8}"/>
              </a:ext>
            </a:extLst>
          </p:cNvPr>
          <p:cNvPicPr>
            <a:picLocks noChangeAspect="1"/>
          </p:cNvPicPr>
          <p:nvPr/>
        </p:nvPicPr>
        <p:blipFill>
          <a:blip r:embed="rId3"/>
          <a:stretch>
            <a:fillRect/>
          </a:stretch>
        </p:blipFill>
        <p:spPr>
          <a:xfrm>
            <a:off x="7229648" y="1773610"/>
            <a:ext cx="4356408" cy="3825056"/>
          </a:xfrm>
          <a:prstGeom prst="rect">
            <a:avLst/>
          </a:prstGeom>
        </p:spPr>
      </p:pic>
      <p:pic>
        <p:nvPicPr>
          <p:cNvPr id="4" name="Obraz 3">
            <a:extLst>
              <a:ext uri="{FF2B5EF4-FFF2-40B4-BE49-F238E27FC236}">
                <a16:creationId xmlns:a16="http://schemas.microsoft.com/office/drawing/2014/main" id="{370AC9B5-9804-A1DD-33FA-7BC8CEFC3D2C}"/>
              </a:ext>
            </a:extLst>
          </p:cNvPr>
          <p:cNvPicPr>
            <a:picLocks noChangeAspect="1"/>
          </p:cNvPicPr>
          <p:nvPr/>
        </p:nvPicPr>
        <p:blipFill>
          <a:blip r:embed="rId4"/>
          <a:stretch>
            <a:fillRect/>
          </a:stretch>
        </p:blipFill>
        <p:spPr>
          <a:xfrm>
            <a:off x="10686032" y="360156"/>
            <a:ext cx="1152244" cy="737680"/>
          </a:xfrm>
          <a:prstGeom prst="rect">
            <a:avLst/>
          </a:prstGeom>
        </p:spPr>
      </p:pic>
    </p:spTree>
    <p:extLst>
      <p:ext uri="{BB962C8B-B14F-4D97-AF65-F5344CB8AC3E}">
        <p14:creationId xmlns:p14="http://schemas.microsoft.com/office/powerpoint/2010/main" val="299778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2A91C-77C5-EE11-8216-B87A3FA1EE97}"/>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E0E709A9-6DAD-418B-B9ED-05CCA3892E19}"/>
              </a:ext>
            </a:extLst>
          </p:cNvPr>
          <p:cNvSpPr txBox="1"/>
          <p:nvPr/>
        </p:nvSpPr>
        <p:spPr>
          <a:xfrm>
            <a:off x="1379705" y="1159742"/>
            <a:ext cx="10206351" cy="941220"/>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Działania na rzecz społeczności lokalnych</a:t>
            </a:r>
            <a:endParaRPr kumimoji="0" lang="pl-PL" sz="3152" b="0" i="0" u="none" strike="noStrike" kern="1200" cap="none" spc="0" normalizeH="0" baseline="0" noProof="0" dirty="0">
              <a:ln>
                <a:noFill/>
              </a:ln>
              <a:solidFill>
                <a:srgbClr val="005023"/>
              </a:solidFill>
              <a:effectLst/>
              <a:uLnTx/>
              <a:uFillTx/>
              <a:latin typeface="Calibri"/>
              <a:ea typeface="+mn-ea"/>
              <a:cs typeface="+mn-cs"/>
            </a:endParaRPr>
          </a:p>
          <a:p>
            <a:pPr marL="0" marR="0" lvl="0" indent="0" algn="l" defTabSz="1207460" rtl="0" eaLnBrk="1" fontAlgn="auto" latinLnBrk="0" hangingPunct="1">
              <a:lnSpc>
                <a:spcPct val="100000"/>
              </a:lnSpc>
              <a:spcBef>
                <a:spcPts val="0"/>
              </a:spcBef>
              <a:spcAft>
                <a:spcPts val="0"/>
              </a:spcAft>
              <a:buClrTx/>
              <a:buSzTx/>
              <a:buFontTx/>
              <a:buNone/>
              <a:tabLst/>
              <a:defRPr/>
            </a:pP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pole tekstowe 15">
            <a:extLst>
              <a:ext uri="{FF2B5EF4-FFF2-40B4-BE49-F238E27FC236}">
                <a16:creationId xmlns:a16="http://schemas.microsoft.com/office/drawing/2014/main" id="{E07EF7E2-2074-C69A-8F91-701F2CCA8984}"/>
              </a:ext>
            </a:extLst>
          </p:cNvPr>
          <p:cNvSpPr txBox="1"/>
          <p:nvPr/>
        </p:nvSpPr>
        <p:spPr>
          <a:xfrm>
            <a:off x="1180976" y="1773610"/>
            <a:ext cx="10206351" cy="4202561"/>
          </a:xfrm>
          <a:prstGeom prst="rect">
            <a:avLst/>
          </a:prstGeom>
          <a:noFill/>
        </p:spPr>
        <p:txBody>
          <a:bodyPr wrap="square">
            <a:spAutoFit/>
          </a:bodyPr>
          <a:lstStyle/>
          <a:p>
            <a:pPr marL="0" marR="80010" lvl="0" indent="0" algn="just" defTabSz="1207460" rtl="0" eaLnBrk="0" fontAlgn="auto" latinLnBrk="0" hangingPunct="0">
              <a:lnSpc>
                <a:spcPct val="150000"/>
              </a:lnSpc>
              <a:spcBef>
                <a:spcPts val="0"/>
              </a:spcBef>
              <a:spcAft>
                <a:spcPts val="0"/>
              </a:spcAft>
              <a:buClrTx/>
              <a:buSzTx/>
              <a:buFontTx/>
              <a:buNone/>
              <a:tabLst/>
              <a:defRPr/>
            </a:pPr>
            <a:r>
              <a:rPr kumimoji="0" lang="pl-PL"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pl-PL" sz="1800" b="0" i="0" u="none" strike="noStrike" kern="1200" cap="none" spc="0" normalizeH="0" baseline="0" noProof="0" dirty="0">
                <a:ln>
                  <a:noFill/>
                </a:ln>
                <a:solidFill>
                  <a:srgbClr val="005023"/>
                </a:solidFill>
                <a:effectLst/>
                <a:uLnTx/>
                <a:uFillTx/>
                <a:latin typeface="Arial" panose="020B0604020202020204" pitchFamily="34" charset="0"/>
                <a:ea typeface="Times New Roman" panose="02020603050405020304" pitchFamily="18" charset="0"/>
                <a:cs typeface="+mn-cs"/>
              </a:rPr>
              <a:t>W roku 2025 Nadleśnictwo Pieńsk przystąpiło do opracowania Planu Urządzenia Lasu na kolejne dziesięciolecie (2026-2035), a jednym z elementów PUL było między innymi wskazanie lasów o zwiększonej funkcji społecznej oraz określenie kierunków i sposobów gospodarowania, ochrony i udostępniania tych lasów.     </a:t>
            </a:r>
          </a:p>
          <a:p>
            <a:pPr marL="0" marR="80010" lvl="0" indent="0" algn="just" defTabSz="1207460" rtl="0" eaLnBrk="0" fontAlgn="auto" latinLnBrk="0" hangingPunct="0">
              <a:lnSpc>
                <a:spcPct val="15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5023"/>
                </a:solidFill>
                <a:effectLst/>
                <a:uLnTx/>
                <a:uFillTx/>
                <a:latin typeface="Arial" panose="020B0604020202020204" pitchFamily="34" charset="0"/>
                <a:ea typeface="Times New Roman" panose="02020603050405020304" pitchFamily="18" charset="0"/>
                <a:cs typeface="+mn-cs"/>
              </a:rPr>
              <a:t>Wychodząc naprzeciw oczekiwaniom społecznym i wymogom prawa, Nadleśnictwo Pieńsk zapraszało wytypowaną osobę reprezentującą urząd gminy właściwej terytorialnie do czynnego udziału w pracach powołanego w tym zakresie Zespołu Lokalnej Współpracy.</a:t>
            </a:r>
          </a:p>
          <a:p>
            <a:pPr marL="0" marR="80010" lvl="0" indent="0" algn="just" defTabSz="1207460" rtl="0" eaLnBrk="0" fontAlgn="auto" latinLnBrk="0" hangingPunct="0">
              <a:lnSpc>
                <a:spcPct val="150000"/>
              </a:lnSpc>
              <a:spcBef>
                <a:spcPts val="0"/>
              </a:spcBef>
              <a:spcAft>
                <a:spcPts val="0"/>
              </a:spcAft>
              <a:buClrTx/>
              <a:buSzTx/>
              <a:buFontTx/>
              <a:buNone/>
              <a:tabLst/>
              <a:defRPr/>
            </a:pPr>
            <a:r>
              <a:rPr kumimoji="0" lang="pl-PL" sz="1800" b="0" i="0" u="none" strike="noStrike" kern="1200" cap="none" spc="0" normalizeH="0" baseline="0" noProof="0" dirty="0">
                <a:ln>
                  <a:noFill/>
                </a:ln>
                <a:solidFill>
                  <a:srgbClr val="005023"/>
                </a:solidFill>
                <a:effectLst/>
                <a:uLnTx/>
                <a:uFillTx/>
                <a:latin typeface="Arial" panose="020B0604020202020204" pitchFamily="34" charset="0"/>
                <a:ea typeface="Times New Roman" panose="02020603050405020304" pitchFamily="18" charset="0"/>
                <a:cs typeface="+mn-cs"/>
              </a:rPr>
              <a:t>Zadaniem zespołu było wypracowanie wspólnych kierunków i zasad zagospodarowania, ochrony i udostępniania lasów na każdym etapie opracowywania i realizacji PUL.</a:t>
            </a:r>
          </a:p>
          <a:p>
            <a:pPr marL="0" marR="80010" lvl="0" indent="0" algn="just" defTabSz="1207460" rtl="0" eaLnBrk="0" fontAlgn="auto" latinLnBrk="0" hangingPunct="0">
              <a:lnSpc>
                <a:spcPct val="150000"/>
              </a:lnSpc>
              <a:spcBef>
                <a:spcPts val="0"/>
              </a:spcBef>
              <a:spcAft>
                <a:spcPts val="0"/>
              </a:spcAft>
              <a:buClrTx/>
              <a:buSzTx/>
              <a:buFontTx/>
              <a:buNone/>
              <a:tabLst/>
              <a:defRPr/>
            </a:pPr>
            <a:r>
              <a:rPr kumimoji="0" lang="pl-PL" sz="1800" b="1" i="0" u="none" strike="noStrike" kern="1200" cap="none" spc="0" normalizeH="0" baseline="0" noProof="0" dirty="0">
                <a:ln>
                  <a:noFill/>
                </a:ln>
                <a:solidFill>
                  <a:srgbClr val="005023"/>
                </a:solidFill>
                <a:effectLst/>
                <a:uLnTx/>
                <a:uFillTx/>
                <a:latin typeface="Arial" panose="020B0604020202020204" pitchFamily="34" charset="0"/>
                <a:ea typeface="Calibri" panose="020F0502020204030204" pitchFamily="34" charset="0"/>
                <a:cs typeface="Calibri" panose="020F0502020204030204" pitchFamily="34" charset="0"/>
              </a:rPr>
              <a:t>Rezultatem współpracy jest obecnie obowiązujący na lata 2026-2035 Plan Urządzenia Lasu.</a:t>
            </a:r>
            <a:endParaRPr kumimoji="0" lang="pl-PL" sz="2364" b="1" i="0" u="none" strike="noStrike" kern="1200" cap="none" spc="0" normalizeH="0" baseline="0" noProof="0" dirty="0">
              <a:ln>
                <a:noFill/>
              </a:ln>
              <a:solidFill>
                <a:srgbClr val="005023"/>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Obraz 1">
            <a:extLst>
              <a:ext uri="{FF2B5EF4-FFF2-40B4-BE49-F238E27FC236}">
                <a16:creationId xmlns:a16="http://schemas.microsoft.com/office/drawing/2014/main" id="{5488B245-E3AC-41A6-86BB-F4C15D3D41AD}"/>
              </a:ext>
            </a:extLst>
          </p:cNvPr>
          <p:cNvPicPr>
            <a:picLocks noChangeAspect="1"/>
          </p:cNvPicPr>
          <p:nvPr/>
        </p:nvPicPr>
        <p:blipFill>
          <a:blip r:embed="rId3"/>
          <a:stretch>
            <a:fillRect/>
          </a:stretch>
        </p:blipFill>
        <p:spPr>
          <a:xfrm>
            <a:off x="10631320" y="292370"/>
            <a:ext cx="1152244" cy="737680"/>
          </a:xfrm>
          <a:prstGeom prst="rect">
            <a:avLst/>
          </a:prstGeom>
        </p:spPr>
      </p:pic>
    </p:spTree>
    <p:extLst>
      <p:ext uri="{BB962C8B-B14F-4D97-AF65-F5344CB8AC3E}">
        <p14:creationId xmlns:p14="http://schemas.microsoft.com/office/powerpoint/2010/main" val="41695785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378108" y="1159743"/>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Finanse – podatki [zł]</a:t>
            </a:r>
            <a:endParaRPr lang="pl-PL" sz="3152" dirty="0"/>
          </a:p>
        </p:txBody>
      </p:sp>
      <p:graphicFrame>
        <p:nvGraphicFramePr>
          <p:cNvPr id="2" name="Tabela 1">
            <a:extLst>
              <a:ext uri="{FF2B5EF4-FFF2-40B4-BE49-F238E27FC236}">
                <a16:creationId xmlns:a16="http://schemas.microsoft.com/office/drawing/2014/main" id="{16ABB845-92BE-912C-F299-1DCDF44A90E3}"/>
              </a:ext>
            </a:extLst>
          </p:cNvPr>
          <p:cNvGraphicFramePr>
            <a:graphicFrameLocks noGrp="1"/>
          </p:cNvGraphicFramePr>
          <p:nvPr>
            <p:extLst>
              <p:ext uri="{D42A27DB-BD31-4B8C-83A1-F6EECF244321}">
                <p14:modId xmlns:p14="http://schemas.microsoft.com/office/powerpoint/2010/main" val="1332481983"/>
              </p:ext>
            </p:extLst>
          </p:nvPr>
        </p:nvGraphicFramePr>
        <p:xfrm>
          <a:off x="3135312" y="2421682"/>
          <a:ext cx="6254576" cy="2265255"/>
        </p:xfrm>
        <a:graphic>
          <a:graphicData uri="http://schemas.openxmlformats.org/drawingml/2006/table">
            <a:tbl>
              <a:tblPr/>
              <a:tblGrid>
                <a:gridCol w="4422953">
                  <a:extLst>
                    <a:ext uri="{9D8B030D-6E8A-4147-A177-3AD203B41FA5}">
                      <a16:colId xmlns:a16="http://schemas.microsoft.com/office/drawing/2014/main" val="2930663544"/>
                    </a:ext>
                  </a:extLst>
                </a:gridCol>
                <a:gridCol w="1831623">
                  <a:extLst>
                    <a:ext uri="{9D8B030D-6E8A-4147-A177-3AD203B41FA5}">
                      <a16:colId xmlns:a16="http://schemas.microsoft.com/office/drawing/2014/main" val="3952372015"/>
                    </a:ext>
                  </a:extLst>
                </a:gridCol>
              </a:tblGrid>
              <a:tr h="251695">
                <a:tc gridSpan="2">
                  <a:txBody>
                    <a:bodyPr/>
                    <a:lstStyle/>
                    <a:p>
                      <a:pPr algn="ctr" fontAlgn="b">
                        <a:buNone/>
                      </a:pPr>
                      <a:r>
                        <a:rPr lang="pl-PL" sz="11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4150260973"/>
                  </a:ext>
                </a:extLst>
              </a:tr>
              <a:tr h="251695">
                <a:tc gridSpan="2">
                  <a:txBody>
                    <a:bodyPr/>
                    <a:lstStyle/>
                    <a:p>
                      <a:pPr algn="ctr" fontAlgn="ctr">
                        <a:buNone/>
                      </a:pPr>
                      <a:r>
                        <a:rPr lang="pl-PL" sz="900" b="1" i="0" u="none" strike="noStrike" dirty="0">
                          <a:solidFill>
                            <a:srgbClr val="375623"/>
                          </a:solidFill>
                          <a:effectLst/>
                          <a:latin typeface="Arial" panose="020B0604020202020204" pitchFamily="34" charset="0"/>
                        </a:rPr>
                        <a:t>PODATKI LOKALNE - PODATEK LEŚNY, ROLNY i PODATEK OD NIERUCHOMOŚCI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hMerge="1">
                  <a:txBody>
                    <a:bodyPr/>
                    <a:lstStyle/>
                    <a:p>
                      <a:endParaRPr lang="pl-PL"/>
                    </a:p>
                  </a:txBody>
                  <a:tcPr/>
                </a:tc>
                <a:extLst>
                  <a:ext uri="{0D108BD9-81ED-4DB2-BD59-A6C34878D82A}">
                    <a16:rowId xmlns:a16="http://schemas.microsoft.com/office/drawing/2014/main" val="1199753875"/>
                  </a:ext>
                </a:extLst>
              </a:tr>
              <a:tr h="251695">
                <a:tc>
                  <a:txBody>
                    <a:bodyPr/>
                    <a:lstStyle/>
                    <a:p>
                      <a:pPr algn="l" fontAlgn="b">
                        <a:buNone/>
                      </a:pPr>
                      <a:r>
                        <a:rPr lang="pl-PL" sz="900" b="0" i="0" u="none" strike="noStrike">
                          <a:solidFill>
                            <a:srgbClr val="375623"/>
                          </a:solidFill>
                          <a:effectLst/>
                          <a:latin typeface="Arial" panose="020B0604020202020204" pitchFamily="34" charset="0"/>
                        </a:rPr>
                        <a:t>Nazwa konta/gminy</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l" fontAlgn="b">
                        <a:buNone/>
                      </a:pPr>
                      <a:r>
                        <a:rPr lang="pl-PL" sz="900" b="0" i="0" u="none" strike="noStrike">
                          <a:solidFill>
                            <a:srgbClr val="375623"/>
                          </a:solidFill>
                          <a:effectLst/>
                          <a:latin typeface="Arial" panose="020B0604020202020204" pitchFamily="34" charset="0"/>
                        </a:rPr>
                        <a:t>Wartość podatku  (zł)</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4133977138"/>
                  </a:ext>
                </a:extLst>
              </a:tr>
              <a:tr h="251695">
                <a:tc gridSpan="2">
                  <a:txBody>
                    <a:bodyPr/>
                    <a:lstStyle/>
                    <a:p>
                      <a:pPr algn="ctr" fontAlgn="b">
                        <a:buNone/>
                      </a:pPr>
                      <a:r>
                        <a:rPr lang="pl-PL" sz="1100" b="1" i="0" u="none" strike="noStrike">
                          <a:solidFill>
                            <a:srgbClr val="375623"/>
                          </a:solidFill>
                          <a:effectLst/>
                          <a:latin typeface="Arial" panose="020B0604020202020204" pitchFamily="34" charset="0"/>
                        </a:rPr>
                        <a:t>Rozrachunki z tytułu podatku leśnego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1854882055"/>
                  </a:ext>
                </a:extLst>
              </a:tr>
              <a:tr h="251695">
                <a:tc>
                  <a:txBody>
                    <a:bodyPr/>
                    <a:lstStyle/>
                    <a:p>
                      <a:pPr algn="l" fontAlgn="b">
                        <a:buNone/>
                      </a:pPr>
                      <a:r>
                        <a:rPr lang="pl-PL" sz="900" b="0" i="0" u="none" strike="noStrike">
                          <a:solidFill>
                            <a:srgbClr val="375623"/>
                          </a:solidFill>
                          <a:effectLst/>
                          <a:latin typeface="Arial" panose="020B0604020202020204" pitchFamily="34" charset="0"/>
                        </a:rPr>
                        <a:t>URZĄD GMINY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96 842,00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06846152"/>
                  </a:ext>
                </a:extLst>
              </a:tr>
              <a:tr h="251695">
                <a:tc gridSpan="2">
                  <a:txBody>
                    <a:bodyPr/>
                    <a:lstStyle/>
                    <a:p>
                      <a:pPr algn="ctr" fontAlgn="b">
                        <a:buNone/>
                      </a:pPr>
                      <a:r>
                        <a:rPr lang="pl-PL" sz="1100" b="1" i="0" u="none" strike="noStrike">
                          <a:solidFill>
                            <a:srgbClr val="375623"/>
                          </a:solidFill>
                          <a:effectLst/>
                          <a:latin typeface="Arial" panose="020B0604020202020204" pitchFamily="34" charset="0"/>
                        </a:rPr>
                        <a:t>Rozrachunki z tytułu podatku od nieruchomości</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4212703438"/>
                  </a:ext>
                </a:extLst>
              </a:tr>
              <a:tr h="251695">
                <a:tc>
                  <a:txBody>
                    <a:bodyPr/>
                    <a:lstStyle/>
                    <a:p>
                      <a:pPr algn="l" fontAlgn="b">
                        <a:buNone/>
                      </a:pPr>
                      <a:r>
                        <a:rPr lang="pl-PL" sz="900" b="0" i="0" u="none" strike="noStrike">
                          <a:solidFill>
                            <a:srgbClr val="375623"/>
                          </a:solidFill>
                          <a:effectLst/>
                          <a:latin typeface="Arial" panose="020B0604020202020204" pitchFamily="34" charset="0"/>
                        </a:rPr>
                        <a:t>URZĄD GMINY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5 373,00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7025"/>
                  </a:ext>
                </a:extLst>
              </a:tr>
              <a:tr h="251695">
                <a:tc gridSpan="2">
                  <a:txBody>
                    <a:bodyPr/>
                    <a:lstStyle/>
                    <a:p>
                      <a:pPr algn="ctr" fontAlgn="b">
                        <a:buNone/>
                      </a:pPr>
                      <a:r>
                        <a:rPr lang="pl-PL" sz="1100" b="1" i="0" u="none" strike="noStrike">
                          <a:solidFill>
                            <a:srgbClr val="375623"/>
                          </a:solidFill>
                          <a:effectLst/>
                          <a:latin typeface="Arial" panose="020B0604020202020204" pitchFamily="34" charset="0"/>
                        </a:rPr>
                        <a:t>Rozrachunki z tytułu podatku rolnego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pl-PL"/>
                    </a:p>
                  </a:txBody>
                  <a:tcPr/>
                </a:tc>
                <a:extLst>
                  <a:ext uri="{0D108BD9-81ED-4DB2-BD59-A6C34878D82A}">
                    <a16:rowId xmlns:a16="http://schemas.microsoft.com/office/drawing/2014/main" val="1409883497"/>
                  </a:ext>
                </a:extLst>
              </a:tr>
              <a:tr h="251695">
                <a:tc>
                  <a:txBody>
                    <a:bodyPr/>
                    <a:lstStyle/>
                    <a:p>
                      <a:pPr algn="l" fontAlgn="b">
                        <a:buNone/>
                      </a:pPr>
                      <a:r>
                        <a:rPr lang="pl-PL" sz="900" b="0" i="0" u="none" strike="noStrike">
                          <a:solidFill>
                            <a:srgbClr val="375623"/>
                          </a:solidFill>
                          <a:effectLst/>
                          <a:latin typeface="Arial" panose="020B0604020202020204" pitchFamily="34" charset="0"/>
                        </a:rPr>
                        <a:t>URZĄD GMINY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dirty="0">
                          <a:solidFill>
                            <a:srgbClr val="375623"/>
                          </a:solidFill>
                          <a:effectLst/>
                          <a:latin typeface="Arial" panose="020B0604020202020204" pitchFamily="34" charset="0"/>
                        </a:rPr>
                        <a:t>3 295,00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68084258"/>
                  </a:ext>
                </a:extLst>
              </a:tr>
            </a:tbl>
          </a:graphicData>
        </a:graphic>
      </p:graphicFrame>
      <p:pic>
        <p:nvPicPr>
          <p:cNvPr id="3" name="Obraz 2">
            <a:extLst>
              <a:ext uri="{FF2B5EF4-FFF2-40B4-BE49-F238E27FC236}">
                <a16:creationId xmlns:a16="http://schemas.microsoft.com/office/drawing/2014/main" id="{35D55E2D-EEB4-0B12-AD28-77D7DACBF97F}"/>
              </a:ext>
            </a:extLst>
          </p:cNvPr>
          <p:cNvPicPr>
            <a:picLocks noChangeAspect="1"/>
          </p:cNvPicPr>
          <p:nvPr/>
        </p:nvPicPr>
        <p:blipFill>
          <a:blip r:embed="rId3"/>
          <a:stretch>
            <a:fillRect/>
          </a:stretch>
        </p:blipFill>
        <p:spPr>
          <a:xfrm>
            <a:off x="10631320" y="292370"/>
            <a:ext cx="1152244" cy="737680"/>
          </a:xfrm>
          <a:prstGeom prst="rect">
            <a:avLst/>
          </a:prstGeom>
        </p:spPr>
      </p:pic>
    </p:spTree>
    <p:extLst>
      <p:ext uri="{BB962C8B-B14F-4D97-AF65-F5344CB8AC3E}">
        <p14:creationId xmlns:p14="http://schemas.microsoft.com/office/powerpoint/2010/main" val="358443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214709" y="972257"/>
            <a:ext cx="9581606" cy="456151"/>
          </a:xfrm>
          <a:prstGeom prst="rect">
            <a:avLst/>
          </a:prstGeom>
          <a:noFill/>
        </p:spPr>
        <p:txBody>
          <a:bodyPr wrap="square">
            <a:spAutoFit/>
          </a:bodyPr>
          <a:lstStyle/>
          <a:p>
            <a:pPr algn="ctr"/>
            <a:r>
              <a:rPr lang="pl-PL" altLang="pl-PL" sz="2364" b="1" dirty="0">
                <a:solidFill>
                  <a:srgbClr val="005023"/>
                </a:solidFill>
                <a:latin typeface="Arial" pitchFamily="34" charset="0"/>
                <a:cs typeface="Arial" pitchFamily="34" charset="0"/>
              </a:rPr>
              <a:t>Zagrożenia i przeciwdziałanie zagrożeniom</a:t>
            </a:r>
            <a:endParaRPr lang="pl-PL" sz="3152" dirty="0"/>
          </a:p>
        </p:txBody>
      </p:sp>
      <p:pic>
        <p:nvPicPr>
          <p:cNvPr id="2" name="Obraz 1">
            <a:extLst>
              <a:ext uri="{FF2B5EF4-FFF2-40B4-BE49-F238E27FC236}">
                <a16:creationId xmlns:a16="http://schemas.microsoft.com/office/drawing/2014/main" id="{77613552-2AB5-8CBC-D714-376D3270D8FB}"/>
              </a:ext>
            </a:extLst>
          </p:cNvPr>
          <p:cNvPicPr>
            <a:picLocks noChangeAspect="1"/>
          </p:cNvPicPr>
          <p:nvPr/>
        </p:nvPicPr>
        <p:blipFill>
          <a:blip r:embed="rId3"/>
          <a:stretch>
            <a:fillRect/>
          </a:stretch>
        </p:blipFill>
        <p:spPr>
          <a:xfrm>
            <a:off x="10631320" y="292370"/>
            <a:ext cx="1152244" cy="737680"/>
          </a:xfrm>
          <a:prstGeom prst="rect">
            <a:avLst/>
          </a:prstGeom>
        </p:spPr>
      </p:pic>
      <p:graphicFrame>
        <p:nvGraphicFramePr>
          <p:cNvPr id="4" name="Tabela 3">
            <a:extLst>
              <a:ext uri="{FF2B5EF4-FFF2-40B4-BE49-F238E27FC236}">
                <a16:creationId xmlns:a16="http://schemas.microsoft.com/office/drawing/2014/main" id="{56FAA2D3-9A0B-572A-D7C2-D3EAB932800D}"/>
              </a:ext>
            </a:extLst>
          </p:cNvPr>
          <p:cNvGraphicFramePr>
            <a:graphicFrameLocks noGrp="1"/>
          </p:cNvGraphicFramePr>
          <p:nvPr>
            <p:extLst>
              <p:ext uri="{D42A27DB-BD31-4B8C-83A1-F6EECF244321}">
                <p14:modId xmlns:p14="http://schemas.microsoft.com/office/powerpoint/2010/main" val="3098657155"/>
              </p:ext>
            </p:extLst>
          </p:nvPr>
        </p:nvGraphicFramePr>
        <p:xfrm>
          <a:off x="2373611" y="1801432"/>
          <a:ext cx="4953000" cy="891540"/>
        </p:xfrm>
        <a:graphic>
          <a:graphicData uri="http://schemas.openxmlformats.org/drawingml/2006/table">
            <a:tbl>
              <a:tblPr/>
              <a:tblGrid>
                <a:gridCol w="1622826">
                  <a:extLst>
                    <a:ext uri="{9D8B030D-6E8A-4147-A177-3AD203B41FA5}">
                      <a16:colId xmlns:a16="http://schemas.microsoft.com/office/drawing/2014/main" val="2986482450"/>
                    </a:ext>
                  </a:extLst>
                </a:gridCol>
                <a:gridCol w="901570">
                  <a:extLst>
                    <a:ext uri="{9D8B030D-6E8A-4147-A177-3AD203B41FA5}">
                      <a16:colId xmlns:a16="http://schemas.microsoft.com/office/drawing/2014/main" val="348631490"/>
                    </a:ext>
                  </a:extLst>
                </a:gridCol>
                <a:gridCol w="957918">
                  <a:extLst>
                    <a:ext uri="{9D8B030D-6E8A-4147-A177-3AD203B41FA5}">
                      <a16:colId xmlns:a16="http://schemas.microsoft.com/office/drawing/2014/main" val="207153782"/>
                    </a:ext>
                  </a:extLst>
                </a:gridCol>
                <a:gridCol w="929744">
                  <a:extLst>
                    <a:ext uri="{9D8B030D-6E8A-4147-A177-3AD203B41FA5}">
                      <a16:colId xmlns:a16="http://schemas.microsoft.com/office/drawing/2014/main" val="3718802061"/>
                    </a:ext>
                  </a:extLst>
                </a:gridCol>
                <a:gridCol w="540942">
                  <a:extLst>
                    <a:ext uri="{9D8B030D-6E8A-4147-A177-3AD203B41FA5}">
                      <a16:colId xmlns:a16="http://schemas.microsoft.com/office/drawing/2014/main" val="4248499811"/>
                    </a:ext>
                  </a:extLst>
                </a:gridCol>
              </a:tblGrid>
              <a:tr h="182880">
                <a:tc gridSpan="5">
                  <a:txBody>
                    <a:bodyPr/>
                    <a:lstStyle/>
                    <a:p>
                      <a:pPr algn="ctr" fontAlgn="b">
                        <a:buNone/>
                      </a:pPr>
                      <a:r>
                        <a:rPr lang="pl-PL" sz="900" b="0" i="0" u="none" strike="noStrike">
                          <a:solidFill>
                            <a:srgbClr val="375623"/>
                          </a:solidFill>
                          <a:effectLst/>
                          <a:latin typeface="Arial" panose="020B0604020202020204" pitchFamily="34" charset="0"/>
                        </a:rPr>
                        <a:t>Informacja o rozmiarze pozyskania sanitarnego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4140551570"/>
                  </a:ext>
                </a:extLst>
              </a:tr>
              <a:tr h="0">
                <a:tc>
                  <a:txBody>
                    <a:bodyPr/>
                    <a:lstStyle/>
                    <a:p>
                      <a:pPr algn="ctr" fontAlgn="ctr">
                        <a:buNone/>
                      </a:pPr>
                      <a:r>
                        <a:rPr lang="pl-PL" sz="900" b="0" i="0" u="none" strike="noStrike">
                          <a:solidFill>
                            <a:srgbClr val="375623"/>
                          </a:solidFill>
                          <a:effectLst/>
                          <a:latin typeface="Arial" panose="020B0604020202020204" pitchFamily="34" charset="0"/>
                        </a:rPr>
                        <a:t>GMINA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Rębnie </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sanitarne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dirty="0">
                          <a:solidFill>
                            <a:srgbClr val="375623"/>
                          </a:solidFill>
                          <a:effectLst/>
                          <a:latin typeface="Arial" panose="020B0604020202020204" pitchFamily="34" charset="0"/>
                        </a:rPr>
                        <a:t>Pozyskanie</a:t>
                      </a:r>
                      <a:br>
                        <a:rPr lang="pl-PL" sz="900" b="0" i="0" u="none" strike="noStrike" dirty="0">
                          <a:solidFill>
                            <a:srgbClr val="375623"/>
                          </a:solidFill>
                          <a:effectLst/>
                          <a:latin typeface="Arial" panose="020B0604020202020204" pitchFamily="34" charset="0"/>
                        </a:rPr>
                      </a:br>
                      <a:r>
                        <a:rPr lang="pl-PL" sz="900" b="0" i="0" u="none" strike="noStrike" dirty="0">
                          <a:solidFill>
                            <a:srgbClr val="375623"/>
                          </a:solidFill>
                          <a:effectLst/>
                          <a:latin typeface="Arial" panose="020B0604020202020204" pitchFamily="34" charset="0"/>
                        </a:rPr>
                        <a:t>klęskowe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Pozyskanie</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Przygodne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Razem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254981404"/>
                  </a:ext>
                </a:extLst>
              </a:tr>
              <a:tr h="182880">
                <a:tc>
                  <a:txBody>
                    <a:bodyPr/>
                    <a:lstStyle/>
                    <a:p>
                      <a:pPr algn="l" fontAlgn="b">
                        <a:buNone/>
                      </a:pPr>
                      <a:r>
                        <a:rPr lang="pl-PL" sz="9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8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8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800" b="0" i="0" u="none" strike="noStrike">
                          <a:solidFill>
                            <a:srgbClr val="375623"/>
                          </a:solidFill>
                          <a:effectLst/>
                          <a:latin typeface="Arial" panose="020B0604020202020204" pitchFamily="34" charset="0"/>
                        </a:rPr>
                        <a:t>28,61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800" b="0" i="0" u="none" strike="noStrike">
                          <a:solidFill>
                            <a:srgbClr val="375623"/>
                          </a:solidFill>
                          <a:effectLst/>
                          <a:latin typeface="Arial" panose="020B0604020202020204" pitchFamily="34" charset="0"/>
                        </a:rPr>
                        <a:t>28,61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92220616"/>
                  </a:ext>
                </a:extLst>
              </a:tr>
              <a:tr h="243840">
                <a:tc>
                  <a:txBody>
                    <a:bodyPr/>
                    <a:lstStyle/>
                    <a:p>
                      <a:pPr algn="l" fontAlgn="b">
                        <a:buNone/>
                      </a:pPr>
                      <a:r>
                        <a:rPr lang="pl-PL" sz="9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800" b="1"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509,63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dirty="0">
                          <a:solidFill>
                            <a:srgbClr val="375623"/>
                          </a:solidFill>
                          <a:effectLst/>
                          <a:latin typeface="Arial" panose="020B0604020202020204" pitchFamily="34" charset="0"/>
                        </a:rPr>
                        <a:t>509,63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42309095"/>
                  </a:ext>
                </a:extLst>
              </a:tr>
            </a:tbl>
          </a:graphicData>
        </a:graphic>
      </p:graphicFrame>
      <p:graphicFrame>
        <p:nvGraphicFramePr>
          <p:cNvPr id="8" name="Tabela 7">
            <a:extLst>
              <a:ext uri="{FF2B5EF4-FFF2-40B4-BE49-F238E27FC236}">
                <a16:creationId xmlns:a16="http://schemas.microsoft.com/office/drawing/2014/main" id="{EB0F0DAB-E41B-44EB-0BA5-FE1F94E6890E}"/>
              </a:ext>
            </a:extLst>
          </p:cNvPr>
          <p:cNvGraphicFramePr>
            <a:graphicFrameLocks noGrp="1"/>
          </p:cNvGraphicFramePr>
          <p:nvPr>
            <p:extLst>
              <p:ext uri="{D42A27DB-BD31-4B8C-83A1-F6EECF244321}">
                <p14:modId xmlns:p14="http://schemas.microsoft.com/office/powerpoint/2010/main" val="1058728506"/>
              </p:ext>
            </p:extLst>
          </p:nvPr>
        </p:nvGraphicFramePr>
        <p:xfrm>
          <a:off x="1108968" y="3223883"/>
          <a:ext cx="10810874" cy="899724"/>
        </p:xfrm>
        <a:graphic>
          <a:graphicData uri="http://schemas.openxmlformats.org/drawingml/2006/table">
            <a:tbl>
              <a:tblPr/>
              <a:tblGrid>
                <a:gridCol w="1082278">
                  <a:extLst>
                    <a:ext uri="{9D8B030D-6E8A-4147-A177-3AD203B41FA5}">
                      <a16:colId xmlns:a16="http://schemas.microsoft.com/office/drawing/2014/main" val="753143083"/>
                    </a:ext>
                  </a:extLst>
                </a:gridCol>
                <a:gridCol w="1116038">
                  <a:extLst>
                    <a:ext uri="{9D8B030D-6E8A-4147-A177-3AD203B41FA5}">
                      <a16:colId xmlns:a16="http://schemas.microsoft.com/office/drawing/2014/main" val="3423549747"/>
                    </a:ext>
                  </a:extLst>
                </a:gridCol>
                <a:gridCol w="589793">
                  <a:extLst>
                    <a:ext uri="{9D8B030D-6E8A-4147-A177-3AD203B41FA5}">
                      <a16:colId xmlns:a16="http://schemas.microsoft.com/office/drawing/2014/main" val="604013053"/>
                    </a:ext>
                  </a:extLst>
                </a:gridCol>
                <a:gridCol w="1006817">
                  <a:extLst>
                    <a:ext uri="{9D8B030D-6E8A-4147-A177-3AD203B41FA5}">
                      <a16:colId xmlns:a16="http://schemas.microsoft.com/office/drawing/2014/main" val="1871060476"/>
                    </a:ext>
                  </a:extLst>
                </a:gridCol>
                <a:gridCol w="500430">
                  <a:extLst>
                    <a:ext uri="{9D8B030D-6E8A-4147-A177-3AD203B41FA5}">
                      <a16:colId xmlns:a16="http://schemas.microsoft.com/office/drawing/2014/main" val="3262582320"/>
                    </a:ext>
                  </a:extLst>
                </a:gridCol>
                <a:gridCol w="695041">
                  <a:extLst>
                    <a:ext uri="{9D8B030D-6E8A-4147-A177-3AD203B41FA5}">
                      <a16:colId xmlns:a16="http://schemas.microsoft.com/office/drawing/2014/main" val="1674293387"/>
                    </a:ext>
                  </a:extLst>
                </a:gridCol>
                <a:gridCol w="704971">
                  <a:extLst>
                    <a:ext uri="{9D8B030D-6E8A-4147-A177-3AD203B41FA5}">
                      <a16:colId xmlns:a16="http://schemas.microsoft.com/office/drawing/2014/main" val="3364395828"/>
                    </a:ext>
                  </a:extLst>
                </a:gridCol>
                <a:gridCol w="1032633">
                  <a:extLst>
                    <a:ext uri="{9D8B030D-6E8A-4147-A177-3AD203B41FA5}">
                      <a16:colId xmlns:a16="http://schemas.microsoft.com/office/drawing/2014/main" val="1692256483"/>
                    </a:ext>
                  </a:extLst>
                </a:gridCol>
                <a:gridCol w="1032633">
                  <a:extLst>
                    <a:ext uri="{9D8B030D-6E8A-4147-A177-3AD203B41FA5}">
                      <a16:colId xmlns:a16="http://schemas.microsoft.com/office/drawing/2014/main" val="1530903133"/>
                    </a:ext>
                  </a:extLst>
                </a:gridCol>
                <a:gridCol w="476600">
                  <a:extLst>
                    <a:ext uri="{9D8B030D-6E8A-4147-A177-3AD203B41FA5}">
                      <a16:colId xmlns:a16="http://schemas.microsoft.com/office/drawing/2014/main" val="275814598"/>
                    </a:ext>
                  </a:extLst>
                </a:gridCol>
                <a:gridCol w="476600">
                  <a:extLst>
                    <a:ext uri="{9D8B030D-6E8A-4147-A177-3AD203B41FA5}">
                      <a16:colId xmlns:a16="http://schemas.microsoft.com/office/drawing/2014/main" val="2999501000"/>
                    </a:ext>
                  </a:extLst>
                </a:gridCol>
                <a:gridCol w="476600">
                  <a:extLst>
                    <a:ext uri="{9D8B030D-6E8A-4147-A177-3AD203B41FA5}">
                      <a16:colId xmlns:a16="http://schemas.microsoft.com/office/drawing/2014/main" val="2646826158"/>
                    </a:ext>
                  </a:extLst>
                </a:gridCol>
                <a:gridCol w="476600">
                  <a:extLst>
                    <a:ext uri="{9D8B030D-6E8A-4147-A177-3AD203B41FA5}">
                      <a16:colId xmlns:a16="http://schemas.microsoft.com/office/drawing/2014/main" val="891363651"/>
                    </a:ext>
                  </a:extLst>
                </a:gridCol>
                <a:gridCol w="381280">
                  <a:extLst>
                    <a:ext uri="{9D8B030D-6E8A-4147-A177-3AD203B41FA5}">
                      <a16:colId xmlns:a16="http://schemas.microsoft.com/office/drawing/2014/main" val="3729247138"/>
                    </a:ext>
                  </a:extLst>
                </a:gridCol>
                <a:gridCol w="762560">
                  <a:extLst>
                    <a:ext uri="{9D8B030D-6E8A-4147-A177-3AD203B41FA5}">
                      <a16:colId xmlns:a16="http://schemas.microsoft.com/office/drawing/2014/main" val="1678614646"/>
                    </a:ext>
                  </a:extLst>
                </a:gridCol>
              </a:tblGrid>
              <a:tr h="297882">
                <a:tc rowSpan="2">
                  <a:txBody>
                    <a:bodyPr/>
                    <a:lstStyle/>
                    <a:p>
                      <a:pPr algn="ctr" fontAlgn="ctr">
                        <a:buNone/>
                      </a:pPr>
                      <a:r>
                        <a:rPr lang="pl-PL" sz="700" b="0" i="0" u="none" strike="noStrike">
                          <a:solidFill>
                            <a:srgbClr val="375623"/>
                          </a:solidFill>
                          <a:effectLst/>
                          <a:latin typeface="Arial" panose="020B0604020202020204" pitchFamily="34" charset="0"/>
                        </a:rPr>
                        <a:t>stwierdzone </a:t>
                      </a:r>
                      <a:br>
                        <a:rPr lang="pl-PL" sz="700" b="0" i="0" u="none" strike="noStrike">
                          <a:solidFill>
                            <a:srgbClr val="375623"/>
                          </a:solidFill>
                          <a:effectLst/>
                          <a:latin typeface="Arial" panose="020B0604020202020204" pitchFamily="34" charset="0"/>
                        </a:rPr>
                      </a:br>
                      <a:r>
                        <a:rPr lang="pl-PL" sz="700" b="0" i="0" u="none" strike="noStrike">
                          <a:solidFill>
                            <a:srgbClr val="375623"/>
                          </a:solidFill>
                          <a:effectLst/>
                          <a:latin typeface="Arial" panose="020B0604020202020204" pitchFamily="34" charset="0"/>
                        </a:rPr>
                        <a:t>zagrożenie </a:t>
                      </a:r>
                      <a:br>
                        <a:rPr lang="pl-PL" sz="700" b="0" i="0" u="none" strike="noStrike">
                          <a:solidFill>
                            <a:srgbClr val="375623"/>
                          </a:solidFill>
                          <a:effectLst/>
                          <a:latin typeface="Arial" panose="020B0604020202020204" pitchFamily="34" charset="0"/>
                        </a:rPr>
                      </a:br>
                      <a:r>
                        <a:rPr lang="pl-PL" sz="700" b="0" i="0" u="none" strike="noStrike">
                          <a:solidFill>
                            <a:srgbClr val="375623"/>
                          </a:solidFill>
                          <a:effectLst/>
                          <a:latin typeface="Arial" panose="020B0604020202020204" pitchFamily="34" charset="0"/>
                        </a:rPr>
                        <a:t>ze strony </a:t>
                      </a:r>
                      <a:br>
                        <a:rPr lang="pl-PL" sz="700" b="0" i="0" u="none" strike="noStrike">
                          <a:solidFill>
                            <a:srgbClr val="375623"/>
                          </a:solidFill>
                          <a:effectLst/>
                          <a:latin typeface="Arial" panose="020B0604020202020204" pitchFamily="34" charset="0"/>
                        </a:rPr>
                      </a:br>
                      <a:r>
                        <a:rPr lang="pl-PL" sz="700" b="0" i="0" u="none" strike="noStrike">
                          <a:solidFill>
                            <a:srgbClr val="375623"/>
                          </a:solidFill>
                          <a:effectLst/>
                          <a:latin typeface="Arial" panose="020B0604020202020204" pitchFamily="34" charset="0"/>
                        </a:rPr>
                        <a:t>patogenów drzew</a:t>
                      </a:r>
                      <a:br>
                        <a:rPr lang="pl-PL" sz="700" b="0" i="0" u="none" strike="noStrike">
                          <a:solidFill>
                            <a:srgbClr val="375623"/>
                          </a:solidFill>
                          <a:effectLst/>
                          <a:latin typeface="Arial" panose="020B0604020202020204" pitchFamily="34" charset="0"/>
                        </a:rPr>
                      </a:br>
                      <a:r>
                        <a:rPr lang="pl-PL" sz="700" b="0" i="0" u="none" strike="noStrike">
                          <a:solidFill>
                            <a:srgbClr val="375623"/>
                          </a:solidFill>
                          <a:effectLst/>
                          <a:latin typeface="Arial" panose="020B0604020202020204" pitchFamily="34" charset="0"/>
                        </a:rPr>
                        <a:t>(ha)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3">
                  <a:txBody>
                    <a:bodyPr/>
                    <a:lstStyle/>
                    <a:p>
                      <a:pPr algn="ctr" fontAlgn="ctr">
                        <a:buNone/>
                      </a:pPr>
                      <a:r>
                        <a:rPr lang="pl-PL" sz="600" b="0" i="0" u="none" strike="noStrike">
                          <a:solidFill>
                            <a:srgbClr val="375623"/>
                          </a:solidFill>
                          <a:effectLst/>
                          <a:latin typeface="Arial" panose="020B0604020202020204" pitchFamily="34" charset="0"/>
                        </a:rPr>
                        <a:t>DRZEWOSTANY, ABIOTYCZNE DO 20 LAT</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hMerge="1">
                  <a:txBody>
                    <a:bodyPr/>
                    <a:lstStyle/>
                    <a:p>
                      <a:endParaRPr lang="pl-PL"/>
                    </a:p>
                  </a:txBody>
                  <a:tcPr/>
                </a:tc>
                <a:tc hMerge="1">
                  <a:txBody>
                    <a:bodyPr/>
                    <a:lstStyle/>
                    <a:p>
                      <a:endParaRPr lang="pl-PL"/>
                    </a:p>
                  </a:txBody>
                  <a:tcPr/>
                </a:tc>
                <a:tc gridSpan="3">
                  <a:txBody>
                    <a:bodyPr/>
                    <a:lstStyle/>
                    <a:p>
                      <a:pPr algn="ctr" fontAlgn="ctr">
                        <a:buNone/>
                      </a:pPr>
                      <a:r>
                        <a:rPr lang="pl-PL" sz="600" b="0" i="0" u="none" strike="noStrike">
                          <a:solidFill>
                            <a:srgbClr val="375623"/>
                          </a:solidFill>
                          <a:effectLst/>
                          <a:latin typeface="Arial" panose="020B0604020202020204" pitchFamily="34" charset="0"/>
                        </a:rPr>
                        <a:t>DRZEWOSTANY, BEZKRĘGOWCE</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hMerge="1">
                  <a:txBody>
                    <a:bodyPr/>
                    <a:lstStyle/>
                    <a:p>
                      <a:endParaRPr lang="pl-PL"/>
                    </a:p>
                  </a:txBody>
                  <a:tcPr/>
                </a:tc>
                <a:tc hMerge="1">
                  <a:txBody>
                    <a:bodyPr/>
                    <a:lstStyle/>
                    <a:p>
                      <a:endParaRPr lang="pl-PL"/>
                    </a:p>
                  </a:txBody>
                  <a:tcPr/>
                </a:tc>
                <a:tc>
                  <a:txBody>
                    <a:bodyPr/>
                    <a:lstStyle/>
                    <a:p>
                      <a:pPr algn="ctr" fontAlgn="ctr">
                        <a:buNone/>
                      </a:pPr>
                      <a:r>
                        <a:rPr lang="pl-PL" sz="600" b="0" i="0" u="none" strike="noStrike">
                          <a:solidFill>
                            <a:srgbClr val="375623"/>
                          </a:solidFill>
                          <a:effectLst/>
                          <a:latin typeface="Arial" panose="020B0604020202020204" pitchFamily="34" charset="0"/>
                        </a:rPr>
                        <a:t>DRZEWOSTANY, KRĘGOWCE</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DRZEWOSTANY, PATOGENY DO 20 LAT</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gridSpan="5">
                  <a:txBody>
                    <a:bodyPr/>
                    <a:lstStyle/>
                    <a:p>
                      <a:pPr algn="ctr" fontAlgn="ctr">
                        <a:buNone/>
                      </a:pPr>
                      <a:r>
                        <a:rPr lang="pl-PL" sz="600" b="0" i="0" u="none" strike="noStrike">
                          <a:solidFill>
                            <a:srgbClr val="375623"/>
                          </a:solidFill>
                          <a:effectLst/>
                          <a:latin typeface="Arial" panose="020B0604020202020204" pitchFamily="34" charset="0"/>
                        </a:rPr>
                        <a:t>SZKODY OD ZWIERZYNY</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rowSpan="2">
                  <a:txBody>
                    <a:bodyPr/>
                    <a:lstStyle/>
                    <a:p>
                      <a:pPr algn="ctr" fontAlgn="ctr">
                        <a:buNone/>
                      </a:pPr>
                      <a:r>
                        <a:rPr lang="pl-PL" sz="700" b="1" i="0" u="none" strike="noStrike">
                          <a:solidFill>
                            <a:srgbClr val="375623"/>
                          </a:solidFill>
                          <a:effectLst/>
                          <a:latin typeface="Arial" panose="020B0604020202020204" pitchFamily="34" charset="0"/>
                        </a:rPr>
                        <a:t>Suma: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912210371"/>
                  </a:ext>
                </a:extLst>
              </a:tr>
              <a:tr h="310040">
                <a:tc vMerge="1">
                  <a:txBody>
                    <a:bodyPr/>
                    <a:lstStyle/>
                    <a:p>
                      <a:endParaRPr lang="pl-PL"/>
                    </a:p>
                  </a:txBody>
                  <a:tcPr/>
                </a:tc>
                <a:tc>
                  <a:txBody>
                    <a:bodyPr/>
                    <a:lstStyle/>
                    <a:p>
                      <a:pPr algn="ctr" fontAlgn="ctr">
                        <a:buNone/>
                      </a:pPr>
                      <a:r>
                        <a:rPr lang="pl-PL" sz="600" b="0" i="0" u="none" strike="noStrike">
                          <a:solidFill>
                            <a:srgbClr val="375623"/>
                          </a:solidFill>
                          <a:effectLst/>
                          <a:latin typeface="Arial" panose="020B0604020202020204" pitchFamily="34" charset="0"/>
                        </a:rPr>
                        <a:t>OBNIŻENIE POZIOMU WÓD, SUSZA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PODTOPIENIA I ZALANIA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ZMROŻENIA, ZWARZENIA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CHRABĄSZCZOWATE (PĘDRAKI)</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SMOLIK ZNACZONY</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STRZYGONIA CHOINÓWKA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GRYZONIE</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MĄCZNIAK DĘBU</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BÓBR</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DZIK</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JELEŃ</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SARNA</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600" b="0" i="0" u="none" strike="noStrike">
                          <a:solidFill>
                            <a:srgbClr val="375623"/>
                          </a:solidFill>
                          <a:effectLst/>
                          <a:latin typeface="Arial" panose="020B0604020202020204" pitchFamily="34" charset="0"/>
                        </a:rPr>
                        <a:t>ZAJĄC</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vMerge="1">
                  <a:txBody>
                    <a:bodyPr/>
                    <a:lstStyle/>
                    <a:p>
                      <a:endParaRPr lang="pl-PL"/>
                    </a:p>
                  </a:txBody>
                  <a:tcPr/>
                </a:tc>
                <a:extLst>
                  <a:ext uri="{0D108BD9-81ED-4DB2-BD59-A6C34878D82A}">
                    <a16:rowId xmlns:a16="http://schemas.microsoft.com/office/drawing/2014/main" val="1328348565"/>
                  </a:ext>
                </a:extLst>
              </a:tr>
              <a:tr h="145901">
                <a:tc>
                  <a:txBody>
                    <a:bodyPr/>
                    <a:lstStyle/>
                    <a:p>
                      <a:pPr algn="l" fontAlgn="t">
                        <a:buNone/>
                      </a:pPr>
                      <a:r>
                        <a:rPr lang="pl-PL" sz="700" b="0" i="0" u="none" strike="noStrike">
                          <a:solidFill>
                            <a:srgbClr val="375623"/>
                          </a:solidFill>
                          <a:effectLst/>
                          <a:latin typeface="Arial" panose="020B0604020202020204" pitchFamily="34" charset="0"/>
                        </a:rPr>
                        <a:t>072 - Zgorzelec</a:t>
                      </a:r>
                    </a:p>
                  </a:txBody>
                  <a:tcPr marL="6079" marR="6079" marT="607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3,40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40,94</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11,73</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0" i="0" u="none" strike="noStrike">
                          <a:solidFill>
                            <a:srgbClr val="375623"/>
                          </a:solidFill>
                          <a:effectLst/>
                          <a:latin typeface="Arial" panose="020B0604020202020204" pitchFamily="34" charset="0"/>
                        </a:rPr>
                        <a:t>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56,07</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1818678"/>
                  </a:ext>
                </a:extLst>
              </a:tr>
              <a:tr h="145901">
                <a:tc>
                  <a:txBody>
                    <a:bodyPr/>
                    <a:lstStyle/>
                    <a:p>
                      <a:pPr algn="l" fontAlgn="ctr">
                        <a:buNone/>
                      </a:pPr>
                      <a:r>
                        <a:rPr lang="pl-PL" sz="700" b="1" i="0" u="none" strike="noStrike">
                          <a:solidFill>
                            <a:srgbClr val="375623"/>
                          </a:solidFill>
                          <a:effectLst/>
                          <a:latin typeface="Arial" panose="020B0604020202020204" pitchFamily="34" charset="0"/>
                        </a:rPr>
                        <a:t>Nadleśnictwo Pieńsk:</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ctr">
                        <a:buNone/>
                      </a:pPr>
                      <a:r>
                        <a:rPr lang="pl-PL" sz="700" b="1" i="0" u="none" strike="noStrike">
                          <a:solidFill>
                            <a:srgbClr val="375623"/>
                          </a:solidFill>
                          <a:effectLst/>
                          <a:latin typeface="Arial" panose="020B0604020202020204" pitchFamily="34" charset="0"/>
                        </a:rPr>
                        <a:t>0,04</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3,70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179,26</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4,44</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1,24</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50,00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0,90</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4,67</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11,24</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1,98</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24,75</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91,49</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a:solidFill>
                            <a:srgbClr val="375623"/>
                          </a:solidFill>
                          <a:effectLst/>
                          <a:latin typeface="Arial" panose="020B0604020202020204" pitchFamily="34" charset="0"/>
                        </a:rPr>
                        <a:t>0,83</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700" b="1" i="0" u="none" strike="noStrike" dirty="0">
                          <a:solidFill>
                            <a:srgbClr val="375623"/>
                          </a:solidFill>
                          <a:effectLst/>
                          <a:latin typeface="Arial" panose="020B0604020202020204" pitchFamily="34" charset="0"/>
                        </a:rPr>
                        <a:t>374,54</a:t>
                      </a:r>
                    </a:p>
                  </a:txBody>
                  <a:tcPr marL="6079" marR="6079" marT="60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33726006"/>
                  </a:ext>
                </a:extLst>
              </a:tr>
            </a:tbl>
          </a:graphicData>
        </a:graphic>
      </p:graphicFrame>
      <p:graphicFrame>
        <p:nvGraphicFramePr>
          <p:cNvPr id="9" name="Tabela 8">
            <a:extLst>
              <a:ext uri="{FF2B5EF4-FFF2-40B4-BE49-F238E27FC236}">
                <a16:creationId xmlns:a16="http://schemas.microsoft.com/office/drawing/2014/main" id="{B6617861-8C68-6BB9-85D8-E4407B27A9DB}"/>
              </a:ext>
            </a:extLst>
          </p:cNvPr>
          <p:cNvGraphicFramePr>
            <a:graphicFrameLocks noGrp="1"/>
          </p:cNvGraphicFramePr>
          <p:nvPr>
            <p:extLst>
              <p:ext uri="{D42A27DB-BD31-4B8C-83A1-F6EECF244321}">
                <p14:modId xmlns:p14="http://schemas.microsoft.com/office/powerpoint/2010/main" val="1699146025"/>
              </p:ext>
            </p:extLst>
          </p:nvPr>
        </p:nvGraphicFramePr>
        <p:xfrm>
          <a:off x="2837160" y="4293890"/>
          <a:ext cx="4025902" cy="967740"/>
        </p:xfrm>
        <a:graphic>
          <a:graphicData uri="http://schemas.openxmlformats.org/drawingml/2006/table">
            <a:tbl>
              <a:tblPr/>
              <a:tblGrid>
                <a:gridCol w="1375102">
                  <a:extLst>
                    <a:ext uri="{9D8B030D-6E8A-4147-A177-3AD203B41FA5}">
                      <a16:colId xmlns:a16="http://schemas.microsoft.com/office/drawing/2014/main" val="3482678969"/>
                    </a:ext>
                  </a:extLst>
                </a:gridCol>
                <a:gridCol w="662700">
                  <a:extLst>
                    <a:ext uri="{9D8B030D-6E8A-4147-A177-3AD203B41FA5}">
                      <a16:colId xmlns:a16="http://schemas.microsoft.com/office/drawing/2014/main" val="2104886613"/>
                    </a:ext>
                  </a:extLst>
                </a:gridCol>
                <a:gridCol w="662700">
                  <a:extLst>
                    <a:ext uri="{9D8B030D-6E8A-4147-A177-3AD203B41FA5}">
                      <a16:colId xmlns:a16="http://schemas.microsoft.com/office/drawing/2014/main" val="4077663349"/>
                    </a:ext>
                  </a:extLst>
                </a:gridCol>
                <a:gridCol w="662700">
                  <a:extLst>
                    <a:ext uri="{9D8B030D-6E8A-4147-A177-3AD203B41FA5}">
                      <a16:colId xmlns:a16="http://schemas.microsoft.com/office/drawing/2014/main" val="3671090701"/>
                    </a:ext>
                  </a:extLst>
                </a:gridCol>
                <a:gridCol w="662700">
                  <a:extLst>
                    <a:ext uri="{9D8B030D-6E8A-4147-A177-3AD203B41FA5}">
                      <a16:colId xmlns:a16="http://schemas.microsoft.com/office/drawing/2014/main" val="989904059"/>
                    </a:ext>
                  </a:extLst>
                </a:gridCol>
              </a:tblGrid>
              <a:tr h="182880">
                <a:tc gridSpan="5">
                  <a:txBody>
                    <a:bodyPr/>
                    <a:lstStyle/>
                    <a:p>
                      <a:pPr algn="ctr" fontAlgn="ctr">
                        <a:buNone/>
                      </a:pPr>
                      <a:r>
                        <a:rPr lang="pl-PL" sz="900" b="0" i="0" u="none" strike="noStrike">
                          <a:solidFill>
                            <a:srgbClr val="375623"/>
                          </a:solidFill>
                          <a:effectLst/>
                          <a:latin typeface="Arial" panose="020B0604020202020204" pitchFamily="34" charset="0"/>
                        </a:rPr>
                        <a:t>liczba i powierzchnia pożarów</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528615513"/>
                  </a:ext>
                </a:extLst>
              </a:tr>
              <a:tr h="0">
                <a:tc>
                  <a:txBody>
                    <a:bodyPr/>
                    <a:lstStyle/>
                    <a:p>
                      <a:pPr algn="ctr" fontAlgn="ctr">
                        <a:buNone/>
                      </a:pPr>
                      <a:r>
                        <a:rPr lang="pl-PL" sz="900" b="0" i="0" u="none" strike="noStrike">
                          <a:solidFill>
                            <a:srgbClr val="375623"/>
                          </a:solidFill>
                          <a:effectLst/>
                          <a:latin typeface="Arial" panose="020B0604020202020204" pitchFamily="34" charset="0"/>
                        </a:rPr>
                        <a:t>GMINA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dirty="0">
                          <a:solidFill>
                            <a:srgbClr val="375623"/>
                          </a:solidFill>
                          <a:effectLst/>
                          <a:latin typeface="Arial" panose="020B0604020202020204" pitchFamily="34" charset="0"/>
                        </a:rPr>
                        <a:t>Liczba </a:t>
                      </a:r>
                      <a:br>
                        <a:rPr lang="pl-PL" sz="900" b="0" i="0" u="none" strike="noStrike" dirty="0">
                          <a:solidFill>
                            <a:srgbClr val="375623"/>
                          </a:solidFill>
                          <a:effectLst/>
                          <a:latin typeface="Arial" panose="020B0604020202020204" pitchFamily="34" charset="0"/>
                        </a:rPr>
                      </a:br>
                      <a:r>
                        <a:rPr lang="pl-PL" sz="900" b="0" i="0" u="none" strike="noStrike" dirty="0">
                          <a:solidFill>
                            <a:srgbClr val="375623"/>
                          </a:solidFill>
                          <a:effectLst/>
                          <a:latin typeface="Arial" panose="020B0604020202020204" pitchFamily="34" charset="0"/>
                        </a:rPr>
                        <a:t>pożarów</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Pow. całk.</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pożarów </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Pow. pokr.</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gleby</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Straty </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finansowe</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065795837"/>
                  </a:ext>
                </a:extLst>
              </a:tr>
              <a:tr h="182880">
                <a:tc>
                  <a:txBody>
                    <a:bodyPr/>
                    <a:lstStyle/>
                    <a:p>
                      <a:pPr algn="l" fontAlgn="b">
                        <a:buNone/>
                      </a:pPr>
                      <a:r>
                        <a:rPr lang="pl-PL" sz="9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0,02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8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4092829"/>
                  </a:ext>
                </a:extLst>
              </a:tr>
              <a:tr h="182880">
                <a:tc>
                  <a:txBody>
                    <a:bodyPr/>
                    <a:lstStyle/>
                    <a:p>
                      <a:pPr algn="l" fontAlgn="b">
                        <a:buNone/>
                      </a:pPr>
                      <a:r>
                        <a:rPr lang="pl-PL" sz="9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0,37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dirty="0">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6540231"/>
                  </a:ext>
                </a:extLst>
              </a:tr>
            </a:tbl>
          </a:graphicData>
        </a:graphic>
      </p:graphicFrame>
    </p:spTree>
    <p:extLst>
      <p:ext uri="{BB962C8B-B14F-4D97-AF65-F5344CB8AC3E}">
        <p14:creationId xmlns:p14="http://schemas.microsoft.com/office/powerpoint/2010/main" val="4172031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B26BA-A63B-D02C-C9D9-C92FE1869321}"/>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014F5C43-BC50-2ED1-021F-49C6E2E4D3D4}"/>
              </a:ext>
            </a:extLst>
          </p:cNvPr>
          <p:cNvSpPr txBox="1"/>
          <p:nvPr/>
        </p:nvSpPr>
        <p:spPr>
          <a:xfrm>
            <a:off x="1573186" y="1327406"/>
            <a:ext cx="9832925" cy="456151"/>
          </a:xfrm>
          <a:prstGeom prst="rect">
            <a:avLst/>
          </a:prstGeom>
          <a:noFill/>
        </p:spPr>
        <p:txBody>
          <a:bodyPr wrap="square">
            <a:spAutoFit/>
          </a:bodyPr>
          <a:lstStyle/>
          <a:p>
            <a:pPr marL="0" marR="0" lvl="0" indent="0" algn="l" defTabSz="1207460" rtl="0" eaLnBrk="1" fontAlgn="auto" latinLnBrk="0" hangingPunct="1">
              <a:lnSpc>
                <a:spcPct val="100000"/>
              </a:lnSpc>
              <a:spcBef>
                <a:spcPts val="0"/>
              </a:spcBef>
              <a:spcAft>
                <a:spcPts val="0"/>
              </a:spcAft>
              <a:buClrTx/>
              <a:buSzTx/>
              <a:buFontTx/>
              <a:buNone/>
              <a:tabLst/>
              <a:defRPr/>
            </a:pPr>
            <a:r>
              <a:rPr kumimoji="0" lang="pl-PL" altLang="pl-PL" sz="2364" b="1" i="0" u="none" strike="noStrike" kern="1200" cap="none" spc="0" normalizeH="0" baseline="0" noProof="0" dirty="0">
                <a:ln>
                  <a:noFill/>
                </a:ln>
                <a:solidFill>
                  <a:srgbClr val="005023"/>
                </a:solidFill>
                <a:effectLst/>
                <a:uLnTx/>
                <a:uFillTx/>
                <a:latin typeface="Arial" pitchFamily="34" charset="0"/>
                <a:ea typeface="+mn-ea"/>
                <a:cs typeface="Arial" pitchFamily="34" charset="0"/>
              </a:rPr>
              <a:t>Inwestycje zrealizowane w 2025 r. na terenie całego Nadleśnictwa:</a:t>
            </a:r>
            <a:endParaRPr kumimoji="0" lang="pl-PL" sz="3152" b="0"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Obraz 1">
            <a:extLst>
              <a:ext uri="{FF2B5EF4-FFF2-40B4-BE49-F238E27FC236}">
                <a16:creationId xmlns:a16="http://schemas.microsoft.com/office/drawing/2014/main" id="{EF53D62D-3E1D-F83A-28C8-704E59639721}"/>
              </a:ext>
            </a:extLst>
          </p:cNvPr>
          <p:cNvPicPr>
            <a:picLocks noChangeAspect="1"/>
          </p:cNvPicPr>
          <p:nvPr/>
        </p:nvPicPr>
        <p:blipFill>
          <a:blip r:embed="rId3"/>
          <a:stretch>
            <a:fillRect/>
          </a:stretch>
        </p:blipFill>
        <p:spPr>
          <a:xfrm>
            <a:off x="10614024" y="310986"/>
            <a:ext cx="1152244" cy="737680"/>
          </a:xfrm>
          <a:prstGeom prst="rect">
            <a:avLst/>
          </a:prstGeom>
        </p:spPr>
      </p:pic>
      <p:sp>
        <p:nvSpPr>
          <p:cNvPr id="4" name="pole tekstowe 3">
            <a:extLst>
              <a:ext uri="{FF2B5EF4-FFF2-40B4-BE49-F238E27FC236}">
                <a16:creationId xmlns:a16="http://schemas.microsoft.com/office/drawing/2014/main" id="{1687316B-4E31-0BB1-0B3A-57D433B6C87B}"/>
              </a:ext>
            </a:extLst>
          </p:cNvPr>
          <p:cNvSpPr txBox="1"/>
          <p:nvPr/>
        </p:nvSpPr>
        <p:spPr>
          <a:xfrm>
            <a:off x="1573186" y="2147374"/>
            <a:ext cx="9184853" cy="3539430"/>
          </a:xfrm>
          <a:prstGeom prst="rect">
            <a:avLst/>
          </a:prstGeom>
          <a:noFill/>
        </p:spPr>
        <p:txBody>
          <a:bodyPr wrap="square">
            <a:spAutoFit/>
          </a:bodyPr>
          <a:lstStyle/>
          <a:p>
            <a:pPr marL="0" marR="0" lvl="0" indent="0" algn="just" defTabSz="120746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5023"/>
                </a:solidFill>
                <a:effectLst/>
                <a:uLnTx/>
                <a:uFillTx/>
                <a:latin typeface="Calibri"/>
                <a:ea typeface="+mn-ea"/>
                <a:cs typeface="+mn-cs"/>
              </a:rPr>
              <a:t>1. Nadleśnictwo Pieńsk wykonało 11 obiektów – placów manewrowych dla punktów czerpania wody (PCW) na potrzeby ochrony ppoż. na terenach leśnych w leśnictwach: Piaseczno, Bielawa, Ostęp, Jerzmanki, Bierna i Bogatynia. Łączny koszt w/w zadania: wyniósł 177.677,82 zł.</a:t>
            </a:r>
          </a:p>
          <a:p>
            <a:pPr marL="0" marR="0" lvl="0" indent="0" algn="just" defTabSz="120746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srgbClr val="005023"/>
              </a:solidFill>
              <a:effectLst/>
              <a:uLnTx/>
              <a:uFillTx/>
              <a:latin typeface="Calibri"/>
              <a:ea typeface="+mn-ea"/>
              <a:cs typeface="+mn-cs"/>
            </a:endParaRPr>
          </a:p>
          <a:p>
            <a:pPr marL="0" marR="0" lvl="0" indent="0" algn="just" defTabSz="120746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5023"/>
                </a:solidFill>
                <a:effectLst/>
                <a:uLnTx/>
                <a:uFillTx/>
                <a:latin typeface="Calibri"/>
                <a:ea typeface="+mn-ea"/>
                <a:cs typeface="+mn-cs"/>
              </a:rPr>
              <a:t>2. Dokonano wymiany źródeł ciepła - kotłów c.o. w dwóch budynkach leśniczówek  znajdujących się na terenie Nadleśnictwa Pieńsk, na kotły 5 klasy emisji spalin wraz z modernizacją instalacji c.o. i c.w.u. w obrębie kotłowni. Łączny koszt w/w zadania: wyniósł 81.428,72 zł.</a:t>
            </a:r>
          </a:p>
          <a:p>
            <a:pPr marL="0" marR="0" lvl="0" indent="0" algn="just" defTabSz="120746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srgbClr val="005023"/>
              </a:solidFill>
              <a:effectLst/>
              <a:uLnTx/>
              <a:uFillTx/>
              <a:latin typeface="Calibri"/>
              <a:ea typeface="+mn-ea"/>
              <a:cs typeface="+mn-cs"/>
            </a:endParaRPr>
          </a:p>
          <a:p>
            <a:pPr marL="0" marR="0" lvl="0" indent="0" algn="just" defTabSz="120746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5023"/>
                </a:solidFill>
                <a:effectLst/>
                <a:uLnTx/>
                <a:uFillTx/>
                <a:latin typeface="Calibri"/>
                <a:ea typeface="+mn-ea"/>
                <a:cs typeface="+mn-cs"/>
              </a:rPr>
              <a:t>3. Wykonanie naprawy głównej przydomowej oczyszczalni ścieków dla budynku mieszkalnego położonego w Bielawie Dolnej 87a. Łączny koszt w/w zadania: wyniósł 17.303,96 zł.</a:t>
            </a:r>
          </a:p>
          <a:p>
            <a:pPr marL="0" marR="0" lvl="0" indent="0" algn="just" defTabSz="1207460" rtl="0" eaLnBrk="1" fontAlgn="auto" latinLnBrk="0" hangingPunct="1">
              <a:lnSpc>
                <a:spcPct val="100000"/>
              </a:lnSpc>
              <a:spcBef>
                <a:spcPts val="0"/>
              </a:spcBef>
              <a:spcAft>
                <a:spcPts val="0"/>
              </a:spcAft>
              <a:buClrTx/>
              <a:buSzTx/>
              <a:buFontTx/>
              <a:buNone/>
              <a:tabLst/>
              <a:defRPr/>
            </a:pPr>
            <a:endParaRPr kumimoji="0" lang="pl-PL" sz="1600" b="0" i="0" u="none" strike="noStrike" kern="1200" cap="none" spc="0" normalizeH="0" baseline="0" noProof="0" dirty="0">
              <a:ln>
                <a:noFill/>
              </a:ln>
              <a:solidFill>
                <a:srgbClr val="005023"/>
              </a:solidFill>
              <a:effectLst/>
              <a:uLnTx/>
              <a:uFillTx/>
              <a:latin typeface="Calibri"/>
              <a:ea typeface="+mn-ea"/>
              <a:cs typeface="+mn-cs"/>
            </a:endParaRPr>
          </a:p>
          <a:p>
            <a:pPr marL="0" marR="0" lvl="0" indent="0" algn="just" defTabSz="1207460" rtl="0" eaLnBrk="1" fontAlgn="auto" latinLnBrk="0" hangingPunct="1">
              <a:lnSpc>
                <a:spcPct val="100000"/>
              </a:lnSpc>
              <a:spcBef>
                <a:spcPts val="0"/>
              </a:spcBef>
              <a:spcAft>
                <a:spcPts val="0"/>
              </a:spcAft>
              <a:buClrTx/>
              <a:buSzTx/>
              <a:buFontTx/>
              <a:buNone/>
              <a:tabLst/>
              <a:defRPr/>
            </a:pPr>
            <a:r>
              <a:rPr kumimoji="0" lang="pl-PL" sz="1600" b="0" i="0" u="none" strike="noStrike" kern="1200" cap="none" spc="0" normalizeH="0" baseline="0" noProof="0" dirty="0">
                <a:ln>
                  <a:noFill/>
                </a:ln>
                <a:solidFill>
                  <a:srgbClr val="005023"/>
                </a:solidFill>
                <a:effectLst/>
                <a:uLnTx/>
                <a:uFillTx/>
                <a:latin typeface="Calibri"/>
                <a:ea typeface="+mn-ea"/>
                <a:cs typeface="+mn-cs"/>
              </a:rPr>
              <a:t>4.Remont pokrycia dachu, obróbek blacharskich i odwodnienia dachu oraz montaż grzejników i rekuperatora w pomieszczeniach składnicy akt w budynku zaplecza technicznego Nadleśnictwa Pieńsk, w Pieńsku przy ul. Wysokiej, dz. nr 272/239, obr. 0003 Pieńsk. Łączny koszt w/w zadania: wyniósł 202.644,24 zł.</a:t>
            </a:r>
          </a:p>
        </p:txBody>
      </p:sp>
    </p:spTree>
    <p:extLst>
      <p:ext uri="{BB962C8B-B14F-4D97-AF65-F5344CB8AC3E}">
        <p14:creationId xmlns:p14="http://schemas.microsoft.com/office/powerpoint/2010/main" val="883646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CFAA-CA85-19FF-3D4B-983D82DA9863}"/>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8C892276-18E7-1E2F-C6D7-BB7185E93F79}"/>
              </a:ext>
            </a:extLst>
          </p:cNvPr>
          <p:cNvPicPr>
            <a:picLocks noChangeAspect="1"/>
          </p:cNvPicPr>
          <p:nvPr/>
        </p:nvPicPr>
        <p:blipFill>
          <a:blip r:embed="rId3"/>
          <a:stretch>
            <a:fillRect/>
          </a:stretch>
        </p:blipFill>
        <p:spPr>
          <a:xfrm>
            <a:off x="890526" y="497"/>
            <a:ext cx="9581606" cy="6858594"/>
          </a:xfrm>
          <a:prstGeom prst="rect">
            <a:avLst/>
          </a:prstGeom>
        </p:spPr>
      </p:pic>
      <p:sp>
        <p:nvSpPr>
          <p:cNvPr id="5" name="pole tekstowe 4">
            <a:extLst>
              <a:ext uri="{FF2B5EF4-FFF2-40B4-BE49-F238E27FC236}">
                <a16:creationId xmlns:a16="http://schemas.microsoft.com/office/drawing/2014/main" id="{D03EF171-ECCB-1BF4-E79A-544F1C2D9574}"/>
              </a:ext>
            </a:extLst>
          </p:cNvPr>
          <p:cNvSpPr txBox="1"/>
          <p:nvPr/>
        </p:nvSpPr>
        <p:spPr>
          <a:xfrm>
            <a:off x="1378108" y="1159742"/>
            <a:ext cx="9581606" cy="900888"/>
          </a:xfrm>
          <a:prstGeom prst="rect">
            <a:avLst/>
          </a:prstGeom>
          <a:noFill/>
        </p:spPr>
        <p:txBody>
          <a:bodyPr wrap="square">
            <a:spAutoFit/>
          </a:bodyPr>
          <a:lstStyle/>
          <a:p>
            <a:r>
              <a:rPr lang="pl-PL" altLang="pl-PL" sz="5254" b="1" dirty="0">
                <a:solidFill>
                  <a:srgbClr val="005023"/>
                </a:solidFill>
                <a:latin typeface="Arial" pitchFamily="34" charset="0"/>
                <a:cs typeface="Arial" pitchFamily="34" charset="0"/>
              </a:rPr>
              <a:t>Część III</a:t>
            </a:r>
            <a:endParaRPr lang="pl-PL" sz="5254" dirty="0"/>
          </a:p>
        </p:txBody>
      </p:sp>
      <p:sp>
        <p:nvSpPr>
          <p:cNvPr id="2" name="pole tekstowe 1">
            <a:extLst>
              <a:ext uri="{FF2B5EF4-FFF2-40B4-BE49-F238E27FC236}">
                <a16:creationId xmlns:a16="http://schemas.microsoft.com/office/drawing/2014/main" id="{7AC78BBA-227D-7BD2-D3C5-038733DBD4F1}"/>
              </a:ext>
            </a:extLst>
          </p:cNvPr>
          <p:cNvSpPr txBox="1"/>
          <p:nvPr/>
        </p:nvSpPr>
        <p:spPr>
          <a:xfrm>
            <a:off x="1378108" y="4345518"/>
            <a:ext cx="9581606" cy="830997"/>
          </a:xfrm>
          <a:prstGeom prst="rect">
            <a:avLst/>
          </a:prstGeom>
          <a:noFill/>
        </p:spPr>
        <p:txBody>
          <a:bodyPr wrap="square">
            <a:spAutoFit/>
          </a:bodyPr>
          <a:lstStyle/>
          <a:p>
            <a:r>
              <a:rPr lang="pl-PL" altLang="pl-PL" sz="2800" b="1" dirty="0">
                <a:solidFill>
                  <a:srgbClr val="005023"/>
                </a:solidFill>
                <a:latin typeface="Arial" pitchFamily="34" charset="0"/>
                <a:cs typeface="Arial" pitchFamily="34" charset="0"/>
              </a:rPr>
              <a:t>Co będzie się działo w nadleśnictwie?</a:t>
            </a:r>
          </a:p>
          <a:p>
            <a:r>
              <a:rPr lang="pl-PL" altLang="pl-PL" sz="2000" b="1" dirty="0">
                <a:solidFill>
                  <a:srgbClr val="005023"/>
                </a:solidFill>
                <a:latin typeface="Arial" pitchFamily="34" charset="0"/>
                <a:cs typeface="Arial" pitchFamily="34" charset="0"/>
              </a:rPr>
              <a:t>plany na rok 2026 wg Planu Urządzenia Lasu 2026-2035</a:t>
            </a:r>
            <a:endParaRPr lang="pl-PL" sz="2800" dirty="0"/>
          </a:p>
        </p:txBody>
      </p:sp>
      <p:pic>
        <p:nvPicPr>
          <p:cNvPr id="3" name="Obraz 2">
            <a:extLst>
              <a:ext uri="{FF2B5EF4-FFF2-40B4-BE49-F238E27FC236}">
                <a16:creationId xmlns:a16="http://schemas.microsoft.com/office/drawing/2014/main" id="{B2AC51AD-B244-B913-BB04-256ED6BDF550}"/>
              </a:ext>
            </a:extLst>
          </p:cNvPr>
          <p:cNvPicPr>
            <a:picLocks noChangeAspect="1"/>
          </p:cNvPicPr>
          <p:nvPr/>
        </p:nvPicPr>
        <p:blipFill>
          <a:blip r:embed="rId4"/>
          <a:stretch>
            <a:fillRect/>
          </a:stretch>
        </p:blipFill>
        <p:spPr>
          <a:xfrm>
            <a:off x="10614024" y="333450"/>
            <a:ext cx="1152244" cy="737680"/>
          </a:xfrm>
          <a:prstGeom prst="rect">
            <a:avLst/>
          </a:prstGeom>
        </p:spPr>
      </p:pic>
    </p:spTree>
    <p:extLst>
      <p:ext uri="{BB962C8B-B14F-4D97-AF65-F5344CB8AC3E}">
        <p14:creationId xmlns:p14="http://schemas.microsoft.com/office/powerpoint/2010/main" val="2637630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FEA84-CCC0-DCE8-B88E-30C1DA470F42}"/>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4CBEF7C4-D8C1-6E70-332F-1E50BFCA2AAF}"/>
              </a:ext>
            </a:extLst>
          </p:cNvPr>
          <p:cNvSpPr txBox="1"/>
          <p:nvPr/>
        </p:nvSpPr>
        <p:spPr>
          <a:xfrm>
            <a:off x="1378108" y="1159742"/>
            <a:ext cx="9581606" cy="900888"/>
          </a:xfrm>
          <a:prstGeom prst="rect">
            <a:avLst/>
          </a:prstGeom>
          <a:noFill/>
        </p:spPr>
        <p:txBody>
          <a:bodyPr wrap="square">
            <a:spAutoFit/>
          </a:bodyPr>
          <a:lstStyle/>
          <a:p>
            <a:r>
              <a:rPr lang="pl-PL" altLang="pl-PL" sz="5254" b="1" dirty="0">
                <a:solidFill>
                  <a:srgbClr val="005023"/>
                </a:solidFill>
                <a:latin typeface="Arial" pitchFamily="34" charset="0"/>
                <a:cs typeface="Arial" pitchFamily="34" charset="0"/>
              </a:rPr>
              <a:t>Część I</a:t>
            </a:r>
            <a:endParaRPr lang="pl-PL" sz="5254" dirty="0"/>
          </a:p>
        </p:txBody>
      </p:sp>
      <p:sp>
        <p:nvSpPr>
          <p:cNvPr id="2" name="pole tekstowe 1">
            <a:extLst>
              <a:ext uri="{FF2B5EF4-FFF2-40B4-BE49-F238E27FC236}">
                <a16:creationId xmlns:a16="http://schemas.microsoft.com/office/drawing/2014/main" id="{37192761-5C25-6B8C-F852-72BDB69E1321}"/>
              </a:ext>
            </a:extLst>
          </p:cNvPr>
          <p:cNvSpPr txBox="1"/>
          <p:nvPr/>
        </p:nvSpPr>
        <p:spPr>
          <a:xfrm>
            <a:off x="1378108" y="4442030"/>
            <a:ext cx="9581606" cy="1305037"/>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O nadleśnictwie</a:t>
            </a:r>
          </a:p>
          <a:p>
            <a:r>
              <a:rPr lang="pl-PL" altLang="pl-PL" sz="2364" b="1" dirty="0">
                <a:solidFill>
                  <a:srgbClr val="005023"/>
                </a:solidFill>
                <a:latin typeface="Arial" pitchFamily="34" charset="0"/>
                <a:cs typeface="Arial" pitchFamily="34" charset="0"/>
              </a:rPr>
              <a:t> </a:t>
            </a:r>
          </a:p>
          <a:p>
            <a:endParaRPr lang="pl-PL" sz="3152" dirty="0"/>
          </a:p>
        </p:txBody>
      </p:sp>
      <p:pic>
        <p:nvPicPr>
          <p:cNvPr id="4" name="Obraz 3">
            <a:extLst>
              <a:ext uri="{FF2B5EF4-FFF2-40B4-BE49-F238E27FC236}">
                <a16:creationId xmlns:a16="http://schemas.microsoft.com/office/drawing/2014/main" id="{6B22BD82-D171-8CD7-3EAC-D4B6D8D50E82}"/>
              </a:ext>
            </a:extLst>
          </p:cNvPr>
          <p:cNvPicPr>
            <a:picLocks noChangeAspect="1"/>
          </p:cNvPicPr>
          <p:nvPr/>
        </p:nvPicPr>
        <p:blipFill>
          <a:blip r:embed="rId3"/>
          <a:stretch>
            <a:fillRect/>
          </a:stretch>
        </p:blipFill>
        <p:spPr>
          <a:xfrm>
            <a:off x="1134386" y="497"/>
            <a:ext cx="9581606" cy="6858594"/>
          </a:xfrm>
          <a:prstGeom prst="rect">
            <a:avLst/>
          </a:prstGeom>
        </p:spPr>
      </p:pic>
      <p:sp>
        <p:nvSpPr>
          <p:cNvPr id="6" name="Prostokąt 5">
            <a:extLst>
              <a:ext uri="{FF2B5EF4-FFF2-40B4-BE49-F238E27FC236}">
                <a16:creationId xmlns:a16="http://schemas.microsoft.com/office/drawing/2014/main" id="{6D16EFB3-2BFA-FC7B-F431-4B2934B97FEF}"/>
              </a:ext>
            </a:extLst>
          </p:cNvPr>
          <p:cNvSpPr/>
          <p:nvPr/>
        </p:nvSpPr>
        <p:spPr>
          <a:xfrm>
            <a:off x="10686032" y="261442"/>
            <a:ext cx="1152128" cy="740646"/>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l-PL"/>
          </a:p>
        </p:txBody>
      </p:sp>
    </p:spTree>
    <p:extLst>
      <p:ext uri="{BB962C8B-B14F-4D97-AF65-F5344CB8AC3E}">
        <p14:creationId xmlns:p14="http://schemas.microsoft.com/office/powerpoint/2010/main" val="41311814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666D183C-50D0-E489-7CFB-FF8B3C73E58C}"/>
              </a:ext>
            </a:extLst>
          </p:cNvPr>
          <p:cNvSpPr txBox="1"/>
          <p:nvPr/>
        </p:nvSpPr>
        <p:spPr>
          <a:xfrm>
            <a:off x="4690953" y="3710505"/>
            <a:ext cx="2629118" cy="338554"/>
          </a:xfrm>
          <a:prstGeom prst="rect">
            <a:avLst/>
          </a:prstGeom>
          <a:noFill/>
        </p:spPr>
        <p:txBody>
          <a:bodyPr wrap="none" rtlCol="0">
            <a:spAutoFit/>
          </a:bodyPr>
          <a:lstStyle/>
          <a:p>
            <a:r>
              <a:rPr lang="pl-PL" sz="1600" dirty="0"/>
              <a:t>Nadleśnictwo Pieńsk ogółem:</a:t>
            </a:r>
          </a:p>
        </p:txBody>
      </p:sp>
      <p:pic>
        <p:nvPicPr>
          <p:cNvPr id="2" name="Obraz 1">
            <a:extLst>
              <a:ext uri="{FF2B5EF4-FFF2-40B4-BE49-F238E27FC236}">
                <a16:creationId xmlns:a16="http://schemas.microsoft.com/office/drawing/2014/main" id="{9159E2BE-535C-7E18-97BB-4055CFD68B15}"/>
              </a:ext>
            </a:extLst>
          </p:cNvPr>
          <p:cNvPicPr>
            <a:picLocks noChangeAspect="1"/>
          </p:cNvPicPr>
          <p:nvPr/>
        </p:nvPicPr>
        <p:blipFill>
          <a:blip r:embed="rId3"/>
          <a:stretch>
            <a:fillRect/>
          </a:stretch>
        </p:blipFill>
        <p:spPr>
          <a:xfrm>
            <a:off x="10614024" y="333450"/>
            <a:ext cx="1152244" cy="737680"/>
          </a:xfrm>
          <a:prstGeom prst="rect">
            <a:avLst/>
          </a:prstGeom>
        </p:spPr>
      </p:pic>
      <p:sp>
        <p:nvSpPr>
          <p:cNvPr id="3" name="pole tekstowe 2">
            <a:extLst>
              <a:ext uri="{FF2B5EF4-FFF2-40B4-BE49-F238E27FC236}">
                <a16:creationId xmlns:a16="http://schemas.microsoft.com/office/drawing/2014/main" id="{707E25A2-F31E-9100-066A-5A4C36D7D13C}"/>
              </a:ext>
            </a:extLst>
          </p:cNvPr>
          <p:cNvSpPr txBox="1"/>
          <p:nvPr/>
        </p:nvSpPr>
        <p:spPr>
          <a:xfrm>
            <a:off x="1973064" y="843054"/>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Pozyskanie drewna [m3] </a:t>
            </a:r>
            <a:r>
              <a:rPr lang="pl-PL" altLang="pl-PL" sz="1600" b="1" dirty="0">
                <a:solidFill>
                  <a:srgbClr val="005023"/>
                </a:solidFill>
                <a:latin typeface="Arial" pitchFamily="34" charset="0"/>
                <a:cs typeface="Arial" pitchFamily="34" charset="0"/>
              </a:rPr>
              <a:t>w roku 2026 wg PUL 2026-2035</a:t>
            </a:r>
            <a:endParaRPr lang="pl-PL" sz="3152" dirty="0"/>
          </a:p>
        </p:txBody>
      </p:sp>
      <p:graphicFrame>
        <p:nvGraphicFramePr>
          <p:cNvPr id="10" name="Tabela 9">
            <a:extLst>
              <a:ext uri="{FF2B5EF4-FFF2-40B4-BE49-F238E27FC236}">
                <a16:creationId xmlns:a16="http://schemas.microsoft.com/office/drawing/2014/main" id="{B757C279-3C73-A737-40B7-B1AB0B8B6906}"/>
              </a:ext>
            </a:extLst>
          </p:cNvPr>
          <p:cNvGraphicFramePr>
            <a:graphicFrameLocks noGrp="1"/>
          </p:cNvGraphicFramePr>
          <p:nvPr>
            <p:extLst>
              <p:ext uri="{D42A27DB-BD31-4B8C-83A1-F6EECF244321}">
                <p14:modId xmlns:p14="http://schemas.microsoft.com/office/powerpoint/2010/main" val="1652464304"/>
              </p:ext>
            </p:extLst>
          </p:nvPr>
        </p:nvGraphicFramePr>
        <p:xfrm>
          <a:off x="2837160" y="1485579"/>
          <a:ext cx="4896543" cy="720081"/>
        </p:xfrm>
        <a:graphic>
          <a:graphicData uri="http://schemas.openxmlformats.org/drawingml/2006/table">
            <a:tbl>
              <a:tblPr/>
              <a:tblGrid>
                <a:gridCol w="1681915">
                  <a:extLst>
                    <a:ext uri="{9D8B030D-6E8A-4147-A177-3AD203B41FA5}">
                      <a16:colId xmlns:a16="http://schemas.microsoft.com/office/drawing/2014/main" val="2962378604"/>
                    </a:ext>
                  </a:extLst>
                </a:gridCol>
                <a:gridCol w="651064">
                  <a:extLst>
                    <a:ext uri="{9D8B030D-6E8A-4147-A177-3AD203B41FA5}">
                      <a16:colId xmlns:a16="http://schemas.microsoft.com/office/drawing/2014/main" val="1068658030"/>
                    </a:ext>
                  </a:extLst>
                </a:gridCol>
                <a:gridCol w="1030851">
                  <a:extLst>
                    <a:ext uri="{9D8B030D-6E8A-4147-A177-3AD203B41FA5}">
                      <a16:colId xmlns:a16="http://schemas.microsoft.com/office/drawing/2014/main" val="2210914083"/>
                    </a:ext>
                  </a:extLst>
                </a:gridCol>
                <a:gridCol w="881649">
                  <a:extLst>
                    <a:ext uri="{9D8B030D-6E8A-4147-A177-3AD203B41FA5}">
                      <a16:colId xmlns:a16="http://schemas.microsoft.com/office/drawing/2014/main" val="246946045"/>
                    </a:ext>
                  </a:extLst>
                </a:gridCol>
                <a:gridCol w="651064">
                  <a:extLst>
                    <a:ext uri="{9D8B030D-6E8A-4147-A177-3AD203B41FA5}">
                      <a16:colId xmlns:a16="http://schemas.microsoft.com/office/drawing/2014/main" val="2838260817"/>
                    </a:ext>
                  </a:extLst>
                </a:gridCol>
              </a:tblGrid>
              <a:tr h="240027">
                <a:tc>
                  <a:txBody>
                    <a:bodyPr/>
                    <a:lstStyle/>
                    <a:p>
                      <a:pPr algn="ctr" fontAlgn="ctr">
                        <a:buNone/>
                      </a:pPr>
                      <a:r>
                        <a:rPr lang="pl-PL" sz="1000" b="0" i="0" u="none" strike="noStrike" dirty="0">
                          <a:solidFill>
                            <a:srgbClr val="375623"/>
                          </a:solidFill>
                          <a:effectLst/>
                          <a:latin typeface="Arial" panose="020B0604020202020204" pitchFamily="34" charset="0"/>
                        </a:rPr>
                        <a:t>GMINA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Rębne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Przedrębne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Przygodne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Razem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2561992017"/>
                  </a:ext>
                </a:extLst>
              </a:tr>
              <a:tr h="240027">
                <a:tc>
                  <a:txBody>
                    <a:bodyPr/>
                    <a:lstStyle/>
                    <a:p>
                      <a:pPr algn="l" fontAlgn="b">
                        <a:buNone/>
                      </a:pPr>
                      <a:r>
                        <a:rPr lang="pl-PL" sz="1000" b="0" i="0" u="none" strike="noStrike" dirty="0">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1619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5447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283,27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7349,27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96930153"/>
                  </a:ext>
                </a:extLst>
              </a:tr>
              <a:tr h="240027">
                <a:tc>
                  <a:txBody>
                    <a:bodyPr/>
                    <a:lstStyle/>
                    <a:p>
                      <a:pPr algn="l" fontAlgn="b">
                        <a:buNone/>
                      </a:pPr>
                      <a:r>
                        <a:rPr lang="pl-PL" sz="10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20685,00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60060,00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3237,00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83982,00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602103"/>
                  </a:ext>
                </a:extLst>
              </a:tr>
            </a:tbl>
          </a:graphicData>
        </a:graphic>
      </p:graphicFrame>
      <p:graphicFrame>
        <p:nvGraphicFramePr>
          <p:cNvPr id="11" name="Tabela 10">
            <a:extLst>
              <a:ext uri="{FF2B5EF4-FFF2-40B4-BE49-F238E27FC236}">
                <a16:creationId xmlns:a16="http://schemas.microsoft.com/office/drawing/2014/main" id="{99ACFB60-A263-BBFE-B241-DB4ACF76AF55}"/>
              </a:ext>
            </a:extLst>
          </p:cNvPr>
          <p:cNvGraphicFramePr>
            <a:graphicFrameLocks noGrp="1"/>
          </p:cNvGraphicFramePr>
          <p:nvPr>
            <p:extLst>
              <p:ext uri="{D42A27DB-BD31-4B8C-83A1-F6EECF244321}">
                <p14:modId xmlns:p14="http://schemas.microsoft.com/office/powerpoint/2010/main" val="4055187705"/>
              </p:ext>
            </p:extLst>
          </p:nvPr>
        </p:nvGraphicFramePr>
        <p:xfrm>
          <a:off x="3979862" y="2583824"/>
          <a:ext cx="4257899" cy="845970"/>
        </p:xfrm>
        <a:graphic>
          <a:graphicData uri="http://schemas.openxmlformats.org/drawingml/2006/table">
            <a:tbl>
              <a:tblPr/>
              <a:tblGrid>
                <a:gridCol w="1695151">
                  <a:extLst>
                    <a:ext uri="{9D8B030D-6E8A-4147-A177-3AD203B41FA5}">
                      <a16:colId xmlns:a16="http://schemas.microsoft.com/office/drawing/2014/main" val="4135123758"/>
                    </a:ext>
                  </a:extLst>
                </a:gridCol>
                <a:gridCol w="640687">
                  <a:extLst>
                    <a:ext uri="{9D8B030D-6E8A-4147-A177-3AD203B41FA5}">
                      <a16:colId xmlns:a16="http://schemas.microsoft.com/office/drawing/2014/main" val="2569103992"/>
                    </a:ext>
                  </a:extLst>
                </a:gridCol>
                <a:gridCol w="640687">
                  <a:extLst>
                    <a:ext uri="{9D8B030D-6E8A-4147-A177-3AD203B41FA5}">
                      <a16:colId xmlns:a16="http://schemas.microsoft.com/office/drawing/2014/main" val="2298961521"/>
                    </a:ext>
                  </a:extLst>
                </a:gridCol>
                <a:gridCol w="640687">
                  <a:extLst>
                    <a:ext uri="{9D8B030D-6E8A-4147-A177-3AD203B41FA5}">
                      <a16:colId xmlns:a16="http://schemas.microsoft.com/office/drawing/2014/main" val="3314425924"/>
                    </a:ext>
                  </a:extLst>
                </a:gridCol>
                <a:gridCol w="640687">
                  <a:extLst>
                    <a:ext uri="{9D8B030D-6E8A-4147-A177-3AD203B41FA5}">
                      <a16:colId xmlns:a16="http://schemas.microsoft.com/office/drawing/2014/main" val="2862257867"/>
                    </a:ext>
                  </a:extLst>
                </a:gridCol>
              </a:tblGrid>
              <a:tr h="281990">
                <a:tc>
                  <a:txBody>
                    <a:bodyPr/>
                    <a:lstStyle/>
                    <a:p>
                      <a:pPr algn="ctr" fontAlgn="ctr">
                        <a:buNone/>
                      </a:pPr>
                      <a:r>
                        <a:rPr lang="pl-PL" sz="900" b="0" i="0" u="none" strike="noStrike">
                          <a:solidFill>
                            <a:srgbClr val="375623"/>
                          </a:solidFill>
                          <a:effectLst/>
                          <a:latin typeface="Arial" panose="020B0604020202020204" pitchFamily="34" charset="0"/>
                        </a:rPr>
                        <a:t>GMINA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W</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Razem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520713673"/>
                  </a:ext>
                </a:extLst>
              </a:tr>
              <a:tr h="281990">
                <a:tc>
                  <a:txBody>
                    <a:bodyPr/>
                    <a:lstStyle/>
                    <a:p>
                      <a:pPr algn="l" fontAlgn="b">
                        <a:buNone/>
                      </a:pPr>
                      <a:r>
                        <a:rPr lang="pl-PL" sz="9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173,00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6201,18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975,09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7349,27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58661017"/>
                  </a:ext>
                </a:extLst>
              </a:tr>
              <a:tr h="281990">
                <a:tc>
                  <a:txBody>
                    <a:bodyPr/>
                    <a:lstStyle/>
                    <a:p>
                      <a:pPr algn="l" fontAlgn="b">
                        <a:buNone/>
                      </a:pPr>
                      <a:r>
                        <a:rPr lang="pl-PL" sz="9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682,00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61774,00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a:solidFill>
                            <a:srgbClr val="375623"/>
                          </a:solidFill>
                          <a:effectLst/>
                          <a:latin typeface="Arial" panose="020B0604020202020204" pitchFamily="34" charset="0"/>
                        </a:rPr>
                        <a:t>21526,00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1" i="0" u="none" strike="noStrike" dirty="0">
                          <a:solidFill>
                            <a:srgbClr val="375623"/>
                          </a:solidFill>
                          <a:effectLst/>
                          <a:latin typeface="Arial" panose="020B0604020202020204" pitchFamily="34" charset="0"/>
                        </a:rPr>
                        <a:t>83982,00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79683298"/>
                  </a:ext>
                </a:extLst>
              </a:tr>
            </a:tbl>
          </a:graphicData>
        </a:graphic>
      </p:graphicFrame>
      <p:graphicFrame>
        <p:nvGraphicFramePr>
          <p:cNvPr id="12" name="Tabela 11">
            <a:extLst>
              <a:ext uri="{FF2B5EF4-FFF2-40B4-BE49-F238E27FC236}">
                <a16:creationId xmlns:a16="http://schemas.microsoft.com/office/drawing/2014/main" id="{F18E25DB-496B-A137-394A-EF80986B2C6E}"/>
              </a:ext>
            </a:extLst>
          </p:cNvPr>
          <p:cNvGraphicFramePr>
            <a:graphicFrameLocks noGrp="1"/>
          </p:cNvGraphicFramePr>
          <p:nvPr>
            <p:extLst>
              <p:ext uri="{D42A27DB-BD31-4B8C-83A1-F6EECF244321}">
                <p14:modId xmlns:p14="http://schemas.microsoft.com/office/powerpoint/2010/main" val="3380922439"/>
              </p:ext>
            </p:extLst>
          </p:nvPr>
        </p:nvGraphicFramePr>
        <p:xfrm>
          <a:off x="4007088" y="4227049"/>
          <a:ext cx="4318000" cy="800100"/>
        </p:xfrm>
        <a:graphic>
          <a:graphicData uri="http://schemas.openxmlformats.org/drawingml/2006/table">
            <a:tbl>
              <a:tblPr/>
              <a:tblGrid>
                <a:gridCol w="1371600">
                  <a:extLst>
                    <a:ext uri="{9D8B030D-6E8A-4147-A177-3AD203B41FA5}">
                      <a16:colId xmlns:a16="http://schemas.microsoft.com/office/drawing/2014/main" val="3392280692"/>
                    </a:ext>
                  </a:extLst>
                </a:gridCol>
                <a:gridCol w="1117600">
                  <a:extLst>
                    <a:ext uri="{9D8B030D-6E8A-4147-A177-3AD203B41FA5}">
                      <a16:colId xmlns:a16="http://schemas.microsoft.com/office/drawing/2014/main" val="1558955469"/>
                    </a:ext>
                  </a:extLst>
                </a:gridCol>
                <a:gridCol w="609600">
                  <a:extLst>
                    <a:ext uri="{9D8B030D-6E8A-4147-A177-3AD203B41FA5}">
                      <a16:colId xmlns:a16="http://schemas.microsoft.com/office/drawing/2014/main" val="2885051170"/>
                    </a:ext>
                  </a:extLst>
                </a:gridCol>
                <a:gridCol w="609600">
                  <a:extLst>
                    <a:ext uri="{9D8B030D-6E8A-4147-A177-3AD203B41FA5}">
                      <a16:colId xmlns:a16="http://schemas.microsoft.com/office/drawing/2014/main" val="3220620489"/>
                    </a:ext>
                  </a:extLst>
                </a:gridCol>
                <a:gridCol w="609600">
                  <a:extLst>
                    <a:ext uri="{9D8B030D-6E8A-4147-A177-3AD203B41FA5}">
                      <a16:colId xmlns:a16="http://schemas.microsoft.com/office/drawing/2014/main" val="2097054637"/>
                    </a:ext>
                  </a:extLst>
                </a:gridCol>
              </a:tblGrid>
              <a:tr h="434340">
                <a:tc>
                  <a:txBody>
                    <a:bodyPr/>
                    <a:lstStyle/>
                    <a:p>
                      <a:pPr algn="ctr" fontAlgn="ctr">
                        <a:buNone/>
                      </a:pPr>
                      <a:r>
                        <a:rPr lang="pl-PL" sz="900" b="0" i="0" u="none" strike="noStrike">
                          <a:solidFill>
                            <a:srgbClr val="375623"/>
                          </a:solidFill>
                          <a:effectLst/>
                          <a:latin typeface="Arial" panose="020B0604020202020204" pitchFamily="34" charset="0"/>
                        </a:rPr>
                        <a:t>DREWNO OPAŁOWE - teren całego Nadleśnictwa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pozyskanie </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(plan - m3)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Cena średnia</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Cena min.</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900" b="0" i="0" u="none" strike="noStrike">
                          <a:solidFill>
                            <a:srgbClr val="375623"/>
                          </a:solidFill>
                          <a:effectLst/>
                          <a:latin typeface="Arial" panose="020B0604020202020204" pitchFamily="34" charset="0"/>
                        </a:rPr>
                        <a:t>Cena Max.</a:t>
                      </a:r>
                      <a:br>
                        <a:rPr lang="pl-PL" sz="900" b="0" i="0" u="none" strike="noStrike">
                          <a:solidFill>
                            <a:srgbClr val="375623"/>
                          </a:solidFill>
                          <a:effectLst/>
                          <a:latin typeface="Arial" panose="020B0604020202020204" pitchFamily="34" charset="0"/>
                        </a:rPr>
                      </a:br>
                      <a:r>
                        <a:rPr lang="pl-PL" sz="900" b="0" i="0" u="none" strike="noStrike">
                          <a:solidFill>
                            <a:srgbClr val="375623"/>
                          </a:solidFill>
                          <a:effectLst/>
                          <a:latin typeface="Arial" panose="020B0604020202020204" pitchFamily="34" charset="0"/>
                        </a:rPr>
                        <a:t>(zł)</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903242577"/>
                  </a:ext>
                </a:extLst>
              </a:tr>
              <a:tr h="182880">
                <a:tc>
                  <a:txBody>
                    <a:bodyPr/>
                    <a:lstStyle/>
                    <a:p>
                      <a:pPr algn="l" fontAlgn="b">
                        <a:buNone/>
                      </a:pPr>
                      <a:r>
                        <a:rPr lang="pl-PL" sz="900" b="0" i="0" u="none" strike="noStrike">
                          <a:solidFill>
                            <a:srgbClr val="375623"/>
                          </a:solidFill>
                          <a:effectLst/>
                          <a:latin typeface="Arial" panose="020B0604020202020204" pitchFamily="34" charset="0"/>
                        </a:rPr>
                        <a:t>gałęziówka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682,00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54403300"/>
                  </a:ext>
                </a:extLst>
              </a:tr>
              <a:tr h="182880">
                <a:tc>
                  <a:txBody>
                    <a:bodyPr/>
                    <a:lstStyle/>
                    <a:p>
                      <a:pPr algn="l" fontAlgn="b">
                        <a:buNone/>
                      </a:pPr>
                      <a:r>
                        <a:rPr lang="pl-PL" sz="900" b="0" i="0" u="none" strike="noStrike">
                          <a:solidFill>
                            <a:srgbClr val="375623"/>
                          </a:solidFill>
                          <a:effectLst/>
                          <a:latin typeface="Arial" panose="020B0604020202020204" pitchFamily="34" charset="0"/>
                        </a:rPr>
                        <a:t>wałki opałowe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9504,00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131,84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a:solidFill>
                            <a:srgbClr val="375623"/>
                          </a:solidFill>
                          <a:effectLst/>
                          <a:latin typeface="Arial" panose="020B0604020202020204" pitchFamily="34" charset="0"/>
                        </a:rPr>
                        <a:t>55,00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900" b="0" i="0" u="none" strike="noStrike" dirty="0">
                          <a:solidFill>
                            <a:srgbClr val="375623"/>
                          </a:solidFill>
                          <a:effectLst/>
                          <a:latin typeface="Arial" panose="020B0604020202020204" pitchFamily="34" charset="0"/>
                        </a:rPr>
                        <a:t>141,00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70093923"/>
                  </a:ext>
                </a:extLst>
              </a:tr>
            </a:tbl>
          </a:graphicData>
        </a:graphic>
      </p:graphicFrame>
    </p:spTree>
    <p:extLst>
      <p:ext uri="{BB962C8B-B14F-4D97-AF65-F5344CB8AC3E}">
        <p14:creationId xmlns:p14="http://schemas.microsoft.com/office/powerpoint/2010/main" val="2297432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B3D10-818F-DD93-7D4C-77E9CBF2A255}"/>
            </a:ext>
          </a:extLst>
        </p:cNvPr>
        <p:cNvGrpSpPr/>
        <p:nvPr/>
      </p:nvGrpSpPr>
      <p:grpSpPr>
        <a:xfrm>
          <a:off x="0" y="0"/>
          <a:ext cx="0" cy="0"/>
          <a:chOff x="0" y="0"/>
          <a:chExt cx="0" cy="0"/>
        </a:xfrm>
      </p:grpSpPr>
      <p:pic>
        <p:nvPicPr>
          <p:cNvPr id="12" name="Obraz 11">
            <a:extLst>
              <a:ext uri="{FF2B5EF4-FFF2-40B4-BE49-F238E27FC236}">
                <a16:creationId xmlns:a16="http://schemas.microsoft.com/office/drawing/2014/main" id="{F73C6D36-F517-3D1F-357B-6847A0BDC960}"/>
              </a:ext>
            </a:extLst>
          </p:cNvPr>
          <p:cNvPicPr>
            <a:picLocks noChangeAspect="1"/>
          </p:cNvPicPr>
          <p:nvPr/>
        </p:nvPicPr>
        <p:blipFill>
          <a:blip r:embed="rId3"/>
          <a:stretch>
            <a:fillRect/>
          </a:stretch>
        </p:blipFill>
        <p:spPr>
          <a:xfrm>
            <a:off x="3617811" y="554421"/>
            <a:ext cx="4043885" cy="5803010"/>
          </a:xfrm>
          <a:prstGeom prst="rect">
            <a:avLst/>
          </a:prstGeom>
        </p:spPr>
      </p:pic>
      <p:sp>
        <p:nvSpPr>
          <p:cNvPr id="5" name="pole tekstowe 4">
            <a:extLst>
              <a:ext uri="{FF2B5EF4-FFF2-40B4-BE49-F238E27FC236}">
                <a16:creationId xmlns:a16="http://schemas.microsoft.com/office/drawing/2014/main" id="{AC766FAE-04A5-226A-954D-727F09EC97F4}"/>
              </a:ext>
            </a:extLst>
          </p:cNvPr>
          <p:cNvSpPr txBox="1"/>
          <p:nvPr/>
        </p:nvSpPr>
        <p:spPr>
          <a:xfrm>
            <a:off x="1036960" y="3069754"/>
            <a:ext cx="9581606" cy="400110"/>
          </a:xfrm>
          <a:prstGeom prst="rect">
            <a:avLst/>
          </a:prstGeom>
          <a:noFill/>
        </p:spPr>
        <p:txBody>
          <a:bodyPr wrap="square">
            <a:spAutoFit/>
          </a:bodyPr>
          <a:lstStyle/>
          <a:p>
            <a:r>
              <a:rPr lang="pl-PL" altLang="pl-PL" sz="2000" b="1" dirty="0">
                <a:solidFill>
                  <a:srgbClr val="005023"/>
                </a:solidFill>
                <a:latin typeface="Arial" pitchFamily="34" charset="0"/>
                <a:cs typeface="Arial" pitchFamily="34" charset="0"/>
              </a:rPr>
              <a:t>Pozyskanie drewna</a:t>
            </a:r>
            <a:endParaRPr lang="pl-PL" sz="2000" dirty="0"/>
          </a:p>
        </p:txBody>
      </p:sp>
      <p:sp>
        <p:nvSpPr>
          <p:cNvPr id="8" name="pole tekstowe 7">
            <a:extLst>
              <a:ext uri="{FF2B5EF4-FFF2-40B4-BE49-F238E27FC236}">
                <a16:creationId xmlns:a16="http://schemas.microsoft.com/office/drawing/2014/main" id="{2A7AB8B9-A6A8-08E3-34F2-FC88E3410202}"/>
              </a:ext>
            </a:extLst>
          </p:cNvPr>
          <p:cNvSpPr txBox="1"/>
          <p:nvPr/>
        </p:nvSpPr>
        <p:spPr>
          <a:xfrm>
            <a:off x="1252984" y="4005858"/>
            <a:ext cx="2016224" cy="1754326"/>
          </a:xfrm>
          <a:prstGeom prst="rect">
            <a:avLst/>
          </a:prstGeom>
          <a:noFill/>
        </p:spPr>
        <p:txBody>
          <a:bodyPr wrap="square" rtlCol="0">
            <a:spAutoFit/>
          </a:bodyPr>
          <a:lstStyle/>
          <a:p>
            <a:r>
              <a:rPr lang="pl-PL" sz="1800" dirty="0">
                <a:solidFill>
                  <a:srgbClr val="005023"/>
                </a:solidFill>
              </a:rPr>
              <a:t>Lokalizacje planowanych na rok 2025 prac gospodarczych na terenie gminy Zgorzelec</a:t>
            </a:r>
          </a:p>
        </p:txBody>
      </p:sp>
      <p:pic>
        <p:nvPicPr>
          <p:cNvPr id="2" name="Obraz 1">
            <a:extLst>
              <a:ext uri="{FF2B5EF4-FFF2-40B4-BE49-F238E27FC236}">
                <a16:creationId xmlns:a16="http://schemas.microsoft.com/office/drawing/2014/main" id="{4D2F5E5E-C0B2-093B-D319-17F81E104C8C}"/>
              </a:ext>
            </a:extLst>
          </p:cNvPr>
          <p:cNvPicPr>
            <a:picLocks noChangeAspect="1"/>
          </p:cNvPicPr>
          <p:nvPr/>
        </p:nvPicPr>
        <p:blipFill>
          <a:blip r:embed="rId4"/>
          <a:stretch>
            <a:fillRect/>
          </a:stretch>
        </p:blipFill>
        <p:spPr>
          <a:xfrm>
            <a:off x="10614024" y="333450"/>
            <a:ext cx="1152244" cy="737680"/>
          </a:xfrm>
          <a:prstGeom prst="rect">
            <a:avLst/>
          </a:prstGeom>
        </p:spPr>
      </p:pic>
      <p:pic>
        <p:nvPicPr>
          <p:cNvPr id="9" name="Obraz 8">
            <a:extLst>
              <a:ext uri="{FF2B5EF4-FFF2-40B4-BE49-F238E27FC236}">
                <a16:creationId xmlns:a16="http://schemas.microsoft.com/office/drawing/2014/main" id="{722D6DCB-C577-17A3-FB86-0074D621B8BB}"/>
              </a:ext>
            </a:extLst>
          </p:cNvPr>
          <p:cNvPicPr>
            <a:picLocks noChangeAspect="1"/>
          </p:cNvPicPr>
          <p:nvPr/>
        </p:nvPicPr>
        <p:blipFill>
          <a:blip r:embed="rId5"/>
          <a:stretch>
            <a:fillRect/>
          </a:stretch>
        </p:blipFill>
        <p:spPr>
          <a:xfrm>
            <a:off x="3517546" y="502157"/>
            <a:ext cx="8326655" cy="5855273"/>
          </a:xfrm>
          <a:prstGeom prst="rect">
            <a:avLst/>
          </a:prstGeom>
        </p:spPr>
      </p:pic>
    </p:spTree>
    <p:extLst>
      <p:ext uri="{BB962C8B-B14F-4D97-AF65-F5344CB8AC3E}">
        <p14:creationId xmlns:p14="http://schemas.microsoft.com/office/powerpoint/2010/main" val="2596230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72B8C-708C-5BFC-4A79-7DA2CB2799F0}"/>
            </a:ext>
          </a:extLst>
        </p:cNvPr>
        <p:cNvGrpSpPr/>
        <p:nvPr/>
      </p:nvGrpSpPr>
      <p:grpSpPr>
        <a:xfrm>
          <a:off x="0" y="0"/>
          <a:ext cx="0" cy="0"/>
          <a:chOff x="0" y="0"/>
          <a:chExt cx="0" cy="0"/>
        </a:xfrm>
      </p:grpSpPr>
      <p:pic>
        <p:nvPicPr>
          <p:cNvPr id="4" name="Obraz 3">
            <a:extLst>
              <a:ext uri="{FF2B5EF4-FFF2-40B4-BE49-F238E27FC236}">
                <a16:creationId xmlns:a16="http://schemas.microsoft.com/office/drawing/2014/main" id="{291935F4-C6B4-C3CB-BFFF-39BD24767FF4}"/>
              </a:ext>
            </a:extLst>
          </p:cNvPr>
          <p:cNvPicPr>
            <a:picLocks noChangeAspect="1"/>
          </p:cNvPicPr>
          <p:nvPr/>
        </p:nvPicPr>
        <p:blipFill>
          <a:blip r:embed="rId3"/>
          <a:stretch>
            <a:fillRect/>
          </a:stretch>
        </p:blipFill>
        <p:spPr>
          <a:xfrm>
            <a:off x="10614024" y="333450"/>
            <a:ext cx="1152244" cy="737680"/>
          </a:xfrm>
          <a:prstGeom prst="rect">
            <a:avLst/>
          </a:prstGeom>
        </p:spPr>
      </p:pic>
      <p:sp>
        <p:nvSpPr>
          <p:cNvPr id="9" name="pole tekstowe 8">
            <a:extLst>
              <a:ext uri="{FF2B5EF4-FFF2-40B4-BE49-F238E27FC236}">
                <a16:creationId xmlns:a16="http://schemas.microsoft.com/office/drawing/2014/main" id="{5CAE5319-DAD6-A4AB-5620-7EC7DFF7E9F4}"/>
              </a:ext>
            </a:extLst>
          </p:cNvPr>
          <p:cNvSpPr txBox="1"/>
          <p:nvPr/>
        </p:nvSpPr>
        <p:spPr>
          <a:xfrm>
            <a:off x="2045072" y="981522"/>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Inne zadania gospodarcze </a:t>
            </a:r>
            <a:r>
              <a:rPr lang="pl-PL" altLang="pl-PL" sz="1600" b="1" dirty="0">
                <a:solidFill>
                  <a:srgbClr val="005023"/>
                </a:solidFill>
                <a:latin typeface="Arial" pitchFamily="34" charset="0"/>
                <a:cs typeface="Arial" pitchFamily="34" charset="0"/>
              </a:rPr>
              <a:t>w roku 2026 wg PUL 2026-2035</a:t>
            </a:r>
            <a:endParaRPr lang="pl-PL" sz="3152" dirty="0"/>
          </a:p>
        </p:txBody>
      </p:sp>
      <p:graphicFrame>
        <p:nvGraphicFramePr>
          <p:cNvPr id="10" name="Tabela 9">
            <a:extLst>
              <a:ext uri="{FF2B5EF4-FFF2-40B4-BE49-F238E27FC236}">
                <a16:creationId xmlns:a16="http://schemas.microsoft.com/office/drawing/2014/main" id="{BC3CA007-2701-216D-24CD-A167E2531349}"/>
              </a:ext>
            </a:extLst>
          </p:cNvPr>
          <p:cNvGraphicFramePr>
            <a:graphicFrameLocks noGrp="1"/>
          </p:cNvGraphicFramePr>
          <p:nvPr>
            <p:extLst>
              <p:ext uri="{D42A27DB-BD31-4B8C-83A1-F6EECF244321}">
                <p14:modId xmlns:p14="http://schemas.microsoft.com/office/powerpoint/2010/main" val="3923871775"/>
              </p:ext>
            </p:extLst>
          </p:nvPr>
        </p:nvGraphicFramePr>
        <p:xfrm>
          <a:off x="2777704" y="1917626"/>
          <a:ext cx="7116239" cy="1008113"/>
        </p:xfrm>
        <a:graphic>
          <a:graphicData uri="http://schemas.openxmlformats.org/drawingml/2006/table">
            <a:tbl>
              <a:tblPr/>
              <a:tblGrid>
                <a:gridCol w="1825783">
                  <a:extLst>
                    <a:ext uri="{9D8B030D-6E8A-4147-A177-3AD203B41FA5}">
                      <a16:colId xmlns:a16="http://schemas.microsoft.com/office/drawing/2014/main" val="1794675829"/>
                    </a:ext>
                  </a:extLst>
                </a:gridCol>
                <a:gridCol w="1020713">
                  <a:extLst>
                    <a:ext uri="{9D8B030D-6E8A-4147-A177-3AD203B41FA5}">
                      <a16:colId xmlns:a16="http://schemas.microsoft.com/office/drawing/2014/main" val="1923829103"/>
                    </a:ext>
                  </a:extLst>
                </a:gridCol>
                <a:gridCol w="1063841">
                  <a:extLst>
                    <a:ext uri="{9D8B030D-6E8A-4147-A177-3AD203B41FA5}">
                      <a16:colId xmlns:a16="http://schemas.microsoft.com/office/drawing/2014/main" val="802001920"/>
                    </a:ext>
                  </a:extLst>
                </a:gridCol>
                <a:gridCol w="891327">
                  <a:extLst>
                    <a:ext uri="{9D8B030D-6E8A-4147-A177-3AD203B41FA5}">
                      <a16:colId xmlns:a16="http://schemas.microsoft.com/office/drawing/2014/main" val="3408909982"/>
                    </a:ext>
                  </a:extLst>
                </a:gridCol>
                <a:gridCol w="829328">
                  <a:extLst>
                    <a:ext uri="{9D8B030D-6E8A-4147-A177-3AD203B41FA5}">
                      <a16:colId xmlns:a16="http://schemas.microsoft.com/office/drawing/2014/main" val="1655601711"/>
                    </a:ext>
                  </a:extLst>
                </a:gridCol>
                <a:gridCol w="795187">
                  <a:extLst>
                    <a:ext uri="{9D8B030D-6E8A-4147-A177-3AD203B41FA5}">
                      <a16:colId xmlns:a16="http://schemas.microsoft.com/office/drawing/2014/main" val="1926037628"/>
                    </a:ext>
                  </a:extLst>
                </a:gridCol>
                <a:gridCol w="690060">
                  <a:extLst>
                    <a:ext uri="{9D8B030D-6E8A-4147-A177-3AD203B41FA5}">
                      <a16:colId xmlns:a16="http://schemas.microsoft.com/office/drawing/2014/main" val="2948483101"/>
                    </a:ext>
                  </a:extLst>
                </a:gridCol>
              </a:tblGrid>
              <a:tr h="464411">
                <a:tc>
                  <a:txBody>
                    <a:bodyPr/>
                    <a:lstStyle/>
                    <a:p>
                      <a:pPr algn="ctr" fontAlgn="ctr">
                        <a:buNone/>
                      </a:pPr>
                      <a:r>
                        <a:rPr lang="pl-PL" sz="1000" b="0" i="0" u="none" strike="noStrike" dirty="0">
                          <a:solidFill>
                            <a:srgbClr val="375623"/>
                          </a:solidFill>
                          <a:effectLst/>
                          <a:latin typeface="Arial" panose="020B0604020202020204" pitchFamily="34" charset="0"/>
                        </a:rPr>
                        <a:t>HODOWLA LASU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Odnowienia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Pielęgnowanie upraw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Czyszczenia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Trzebieże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Zalesienia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l" fontAlgn="ctr">
                        <a:buNone/>
                      </a:pPr>
                      <a:r>
                        <a:rPr lang="pl-PL" sz="1000" b="1" i="0" u="none" strike="noStrike">
                          <a:solidFill>
                            <a:srgbClr val="375623"/>
                          </a:solidFill>
                          <a:effectLst/>
                          <a:latin typeface="Arial" panose="020B0604020202020204" pitchFamily="34" charset="0"/>
                        </a:rPr>
                        <a:t>Suma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2569047955"/>
                  </a:ext>
                </a:extLst>
              </a:tr>
              <a:tr h="271851">
                <a:tc>
                  <a:txBody>
                    <a:bodyPr/>
                    <a:lstStyle/>
                    <a:p>
                      <a:pPr algn="l" fontAlgn="b">
                        <a:buNone/>
                      </a:pPr>
                      <a:r>
                        <a:rPr lang="pl-PL" sz="10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00" b="0" i="0" u="none" strike="noStrike">
                          <a:solidFill>
                            <a:srgbClr val="375623"/>
                          </a:solidFill>
                          <a:effectLst/>
                          <a:latin typeface="Arial" panose="020B0604020202020204" pitchFamily="34" charset="0"/>
                        </a:rPr>
                        <a:t>6,61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46,29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158,08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dirty="0">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210,98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5619768"/>
                  </a:ext>
                </a:extLst>
              </a:tr>
              <a:tr h="271851">
                <a:tc>
                  <a:txBody>
                    <a:bodyPr/>
                    <a:lstStyle/>
                    <a:p>
                      <a:pPr algn="l" fontAlgn="b">
                        <a:buNone/>
                      </a:pPr>
                      <a:r>
                        <a:rPr lang="pl-PL" sz="1000" b="1" i="0" u="none" strike="noStrike">
                          <a:solidFill>
                            <a:srgbClr val="375623"/>
                          </a:solidFill>
                          <a:effectLst/>
                          <a:latin typeface="Arial" panose="020B0604020202020204" pitchFamily="34" charset="0"/>
                        </a:rPr>
                        <a:t>Nadleśnictwo Pieńsk: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00" b="1" i="0" u="none" strike="noStrike">
                          <a:solidFill>
                            <a:srgbClr val="375623"/>
                          </a:solidFill>
                          <a:effectLst/>
                          <a:latin typeface="Arial" panose="020B0604020202020204" pitchFamily="34" charset="0"/>
                        </a:rPr>
                        <a:t>83,73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480,00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245,26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1 546,34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15,14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2 370,47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73088659"/>
                  </a:ext>
                </a:extLst>
              </a:tr>
            </a:tbl>
          </a:graphicData>
        </a:graphic>
      </p:graphicFrame>
      <p:graphicFrame>
        <p:nvGraphicFramePr>
          <p:cNvPr id="11" name="Tabela 10">
            <a:extLst>
              <a:ext uri="{FF2B5EF4-FFF2-40B4-BE49-F238E27FC236}">
                <a16:creationId xmlns:a16="http://schemas.microsoft.com/office/drawing/2014/main" id="{63ECDCB9-30AA-35CA-9EDF-65285748F643}"/>
              </a:ext>
            </a:extLst>
          </p:cNvPr>
          <p:cNvGraphicFramePr>
            <a:graphicFrameLocks noGrp="1"/>
          </p:cNvGraphicFramePr>
          <p:nvPr>
            <p:extLst>
              <p:ext uri="{D42A27DB-BD31-4B8C-83A1-F6EECF244321}">
                <p14:modId xmlns:p14="http://schemas.microsoft.com/office/powerpoint/2010/main" val="2670087106"/>
              </p:ext>
            </p:extLst>
          </p:nvPr>
        </p:nvGraphicFramePr>
        <p:xfrm>
          <a:off x="1901056" y="3573810"/>
          <a:ext cx="8496944" cy="1224136"/>
        </p:xfrm>
        <a:graphic>
          <a:graphicData uri="http://schemas.openxmlformats.org/drawingml/2006/table">
            <a:tbl>
              <a:tblPr/>
              <a:tblGrid>
                <a:gridCol w="1089788">
                  <a:extLst>
                    <a:ext uri="{9D8B030D-6E8A-4147-A177-3AD203B41FA5}">
                      <a16:colId xmlns:a16="http://schemas.microsoft.com/office/drawing/2014/main" val="3622049882"/>
                    </a:ext>
                  </a:extLst>
                </a:gridCol>
                <a:gridCol w="993297">
                  <a:extLst>
                    <a:ext uri="{9D8B030D-6E8A-4147-A177-3AD203B41FA5}">
                      <a16:colId xmlns:a16="http://schemas.microsoft.com/office/drawing/2014/main" val="1217009695"/>
                    </a:ext>
                  </a:extLst>
                </a:gridCol>
                <a:gridCol w="1177766">
                  <a:extLst>
                    <a:ext uri="{9D8B030D-6E8A-4147-A177-3AD203B41FA5}">
                      <a16:colId xmlns:a16="http://schemas.microsoft.com/office/drawing/2014/main" val="3468997687"/>
                    </a:ext>
                  </a:extLst>
                </a:gridCol>
                <a:gridCol w="1191956">
                  <a:extLst>
                    <a:ext uri="{9D8B030D-6E8A-4147-A177-3AD203B41FA5}">
                      <a16:colId xmlns:a16="http://schemas.microsoft.com/office/drawing/2014/main" val="3041616202"/>
                    </a:ext>
                  </a:extLst>
                </a:gridCol>
                <a:gridCol w="1220336">
                  <a:extLst>
                    <a:ext uri="{9D8B030D-6E8A-4147-A177-3AD203B41FA5}">
                      <a16:colId xmlns:a16="http://schemas.microsoft.com/office/drawing/2014/main" val="1381928973"/>
                    </a:ext>
                  </a:extLst>
                </a:gridCol>
                <a:gridCol w="1475755">
                  <a:extLst>
                    <a:ext uri="{9D8B030D-6E8A-4147-A177-3AD203B41FA5}">
                      <a16:colId xmlns:a16="http://schemas.microsoft.com/office/drawing/2014/main" val="1673028251"/>
                    </a:ext>
                  </a:extLst>
                </a:gridCol>
                <a:gridCol w="1348046">
                  <a:extLst>
                    <a:ext uri="{9D8B030D-6E8A-4147-A177-3AD203B41FA5}">
                      <a16:colId xmlns:a16="http://schemas.microsoft.com/office/drawing/2014/main" val="3513060423"/>
                    </a:ext>
                  </a:extLst>
                </a:gridCol>
              </a:tblGrid>
              <a:tr h="592637">
                <a:tc>
                  <a:txBody>
                    <a:bodyPr/>
                    <a:lstStyle/>
                    <a:p>
                      <a:pPr algn="ctr" fontAlgn="ctr">
                        <a:buNone/>
                      </a:pPr>
                      <a:r>
                        <a:rPr lang="pl-PL" sz="1000" b="0" i="0" u="none" strike="noStrike" dirty="0">
                          <a:solidFill>
                            <a:srgbClr val="375623"/>
                          </a:solidFill>
                          <a:effectLst/>
                          <a:latin typeface="Arial" panose="020B0604020202020204" pitchFamily="34" charset="0"/>
                        </a:rPr>
                        <a:t>OCHRONA LASU</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Ochrona przed zwierzyną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Ograniczenie liczebn.szkodliwych owadów [ha]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dirty="0">
                          <a:solidFill>
                            <a:srgbClr val="375623"/>
                          </a:solidFill>
                          <a:effectLst/>
                          <a:latin typeface="Arial" panose="020B0604020202020204" pitchFamily="34" charset="0"/>
                        </a:rPr>
                        <a:t>Ograniczenie </a:t>
                      </a:r>
                      <a:r>
                        <a:rPr lang="pl-PL" sz="1000" b="0" i="0" u="none" strike="noStrike" dirty="0" err="1">
                          <a:solidFill>
                            <a:srgbClr val="375623"/>
                          </a:solidFill>
                          <a:effectLst/>
                          <a:latin typeface="Arial" panose="020B0604020202020204" pitchFamily="34" charset="0"/>
                        </a:rPr>
                        <a:t>liczebn.szkodliwych</a:t>
                      </a:r>
                      <a:r>
                        <a:rPr lang="pl-PL" sz="1000" b="0" i="0" u="none" strike="noStrike" dirty="0">
                          <a:solidFill>
                            <a:srgbClr val="375623"/>
                          </a:solidFill>
                          <a:effectLst/>
                          <a:latin typeface="Arial" panose="020B0604020202020204" pitchFamily="34" charset="0"/>
                        </a:rPr>
                        <a:t> owadów [m3]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Ograniczenie liczebn.szkodliwych owadów [szt.]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Pozostałe zabiegi z zakresu ochrony lasu (śmieci) [m3]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ctr">
                        <a:buNone/>
                      </a:pPr>
                      <a:r>
                        <a:rPr lang="pl-PL" sz="1000" b="0" i="0" u="none" strike="noStrike">
                          <a:solidFill>
                            <a:srgbClr val="375623"/>
                          </a:solidFill>
                          <a:effectLst/>
                          <a:latin typeface="Arial" panose="020B0604020202020204" pitchFamily="34" charset="0"/>
                        </a:rPr>
                        <a:t>Zbiór materiałów prognostycznych [szt.]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2661913495"/>
                  </a:ext>
                </a:extLst>
              </a:tr>
              <a:tr h="233169">
                <a:tc>
                  <a:txBody>
                    <a:bodyPr/>
                    <a:lstStyle/>
                    <a:p>
                      <a:pPr algn="l" fontAlgn="b">
                        <a:buNone/>
                      </a:pPr>
                      <a:r>
                        <a:rPr lang="pl-PL" sz="1000" b="0" i="0" u="none" strike="noStrike">
                          <a:solidFill>
                            <a:srgbClr val="375623"/>
                          </a:solidFill>
                          <a:effectLst/>
                          <a:latin typeface="Arial" panose="020B0604020202020204" pitchFamily="34" charset="0"/>
                        </a:rPr>
                        <a:t>072 - Zgorzelec</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00" b="0" i="0" u="none" strike="noStrike">
                          <a:solidFill>
                            <a:srgbClr val="375623"/>
                          </a:solidFill>
                          <a:effectLst/>
                          <a:latin typeface="Arial" panose="020B0604020202020204" pitchFamily="34" charset="0"/>
                        </a:rPr>
                        <a:t>23,53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dirty="0">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dirty="0">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0" i="0" u="none" strike="noStrike">
                          <a:solidFill>
                            <a:srgbClr val="375623"/>
                          </a:solidFill>
                          <a:effectLst/>
                          <a:latin typeface="Arial" panose="020B0604020202020204" pitchFamily="34" charset="0"/>
                        </a:rPr>
                        <a:t>16,00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45129656"/>
                  </a:ext>
                </a:extLst>
              </a:tr>
              <a:tr h="398330">
                <a:tc>
                  <a:txBody>
                    <a:bodyPr/>
                    <a:lstStyle/>
                    <a:p>
                      <a:pPr algn="l" fontAlgn="b">
                        <a:buNone/>
                      </a:pPr>
                      <a:r>
                        <a:rPr lang="pl-PL" sz="1000" b="1" i="0" u="none" strike="noStrike">
                          <a:solidFill>
                            <a:srgbClr val="375623"/>
                          </a:solidFill>
                          <a:effectLst/>
                          <a:latin typeface="Arial" panose="020B0604020202020204" pitchFamily="34" charset="0"/>
                        </a:rPr>
                        <a:t>Nadleśnictwo Pieńsk: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r" fontAlgn="b">
                        <a:buNone/>
                      </a:pPr>
                      <a:r>
                        <a:rPr lang="pl-PL" sz="1000" b="1" i="0" u="none" strike="noStrike">
                          <a:solidFill>
                            <a:srgbClr val="375623"/>
                          </a:solidFill>
                          <a:effectLst/>
                          <a:latin typeface="Arial" panose="020B0604020202020204" pitchFamily="34" charset="0"/>
                        </a:rPr>
                        <a:t>290,42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891,00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a:solidFill>
                            <a:srgbClr val="375623"/>
                          </a:solidFill>
                          <a:effectLst/>
                          <a:latin typeface="Arial" panose="020B0604020202020204" pitchFamily="34" charset="0"/>
                        </a:rPr>
                        <a:t>206,00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84,00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357,00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buNone/>
                      </a:pPr>
                      <a:r>
                        <a:rPr lang="pl-PL" sz="1000" b="1" i="0" u="none" strike="noStrike" dirty="0">
                          <a:solidFill>
                            <a:srgbClr val="375623"/>
                          </a:solidFill>
                          <a:effectLst/>
                          <a:latin typeface="Arial" panose="020B0604020202020204" pitchFamily="34" charset="0"/>
                        </a:rPr>
                        <a:t>472,00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3273077"/>
                  </a:ext>
                </a:extLst>
              </a:tr>
            </a:tbl>
          </a:graphicData>
        </a:graphic>
      </p:graphicFrame>
    </p:spTree>
    <p:extLst>
      <p:ext uri="{BB962C8B-B14F-4D97-AF65-F5344CB8AC3E}">
        <p14:creationId xmlns:p14="http://schemas.microsoft.com/office/powerpoint/2010/main" val="2417840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84826-5606-98BB-C14B-0B10F2C69963}"/>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0C8D0941-EF7F-F509-C30B-E1854024EA0E}"/>
              </a:ext>
            </a:extLst>
          </p:cNvPr>
          <p:cNvSpPr txBox="1"/>
          <p:nvPr/>
        </p:nvSpPr>
        <p:spPr>
          <a:xfrm>
            <a:off x="1453977" y="1244113"/>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Kontakt</a:t>
            </a:r>
            <a:endParaRPr lang="pl-PL" sz="3152" dirty="0"/>
          </a:p>
        </p:txBody>
      </p:sp>
      <p:sp>
        <p:nvSpPr>
          <p:cNvPr id="2" name="pole tekstowe 1">
            <a:extLst>
              <a:ext uri="{FF2B5EF4-FFF2-40B4-BE49-F238E27FC236}">
                <a16:creationId xmlns:a16="http://schemas.microsoft.com/office/drawing/2014/main" id="{E44DC3C1-89E1-7734-1E9C-FBCB42B56D51}"/>
              </a:ext>
            </a:extLst>
          </p:cNvPr>
          <p:cNvSpPr txBox="1"/>
          <p:nvPr/>
        </p:nvSpPr>
        <p:spPr>
          <a:xfrm>
            <a:off x="1453977" y="2105598"/>
            <a:ext cx="9836893" cy="1550233"/>
          </a:xfrm>
          <a:prstGeom prst="rect">
            <a:avLst/>
          </a:prstGeom>
          <a:noFill/>
        </p:spPr>
        <p:txBody>
          <a:bodyPr wrap="square">
            <a:spAutoFit/>
          </a:bodyPr>
          <a:lstStyle/>
          <a:p>
            <a:pPr marL="375333" indent="-375333">
              <a:lnSpc>
                <a:spcPct val="107000"/>
              </a:lnSpc>
              <a:spcAft>
                <a:spcPts val="1051"/>
              </a:spcAft>
              <a:buFontTx/>
              <a:buChar char="-"/>
            </a:pPr>
            <a:r>
              <a:rPr lang="pl-PL" sz="1600" i="1" dirty="0">
                <a:latin typeface="Arial" panose="020B0604020202020204" pitchFamily="34" charset="0"/>
                <a:ea typeface="Calibri" panose="020F0502020204030204" pitchFamily="34" charset="0"/>
                <a:cs typeface="Arial" panose="020B0604020202020204" pitchFamily="34" charset="0"/>
              </a:rPr>
              <a:t>Adres: ul. Wysoka 2, 59-930 Pieńsk</a:t>
            </a:r>
          </a:p>
          <a:p>
            <a:pPr marL="375333" indent="-375333">
              <a:lnSpc>
                <a:spcPct val="107000"/>
              </a:lnSpc>
              <a:spcAft>
                <a:spcPts val="1051"/>
              </a:spcAft>
              <a:buFontTx/>
              <a:buChar char="-"/>
            </a:pPr>
            <a:r>
              <a:rPr lang="pl-PL" sz="1600" i="1" dirty="0">
                <a:latin typeface="Arial" panose="020B0604020202020204" pitchFamily="34" charset="0"/>
                <a:ea typeface="Calibri" panose="020F0502020204030204" pitchFamily="34" charset="0"/>
                <a:cs typeface="Arial" panose="020B0604020202020204" pitchFamily="34" charset="0"/>
              </a:rPr>
              <a:t>Mail: </a:t>
            </a:r>
            <a:r>
              <a:rPr lang="pl-PL" sz="1600" i="1" dirty="0">
                <a:latin typeface="Arial" panose="020B0604020202020204" pitchFamily="34" charset="0"/>
                <a:ea typeface="Calibri" panose="020F0502020204030204" pitchFamily="34" charset="0"/>
                <a:cs typeface="Arial" panose="020B0604020202020204" pitchFamily="34" charset="0"/>
                <a:hlinkClick r:id="rId3"/>
              </a:rPr>
              <a:t>piensk@wroclaw.lasy.gov.pl</a:t>
            </a:r>
            <a:r>
              <a:rPr lang="pl-PL" sz="1600" i="1" dirty="0">
                <a:latin typeface="Arial" panose="020B0604020202020204" pitchFamily="34" charset="0"/>
                <a:ea typeface="Calibri" panose="020F0502020204030204" pitchFamily="34" charset="0"/>
                <a:cs typeface="Arial" panose="020B0604020202020204" pitchFamily="34" charset="0"/>
              </a:rPr>
              <a:t> </a:t>
            </a:r>
          </a:p>
          <a:p>
            <a:pPr marL="285750" indent="-285750">
              <a:lnSpc>
                <a:spcPct val="107000"/>
              </a:lnSpc>
              <a:spcAft>
                <a:spcPts val="1051"/>
              </a:spcAft>
              <a:buFontTx/>
              <a:buChar char="-"/>
            </a:pPr>
            <a:r>
              <a:rPr lang="pl-PL" sz="1600" i="1" dirty="0">
                <a:latin typeface="Arial" panose="020B0604020202020204" pitchFamily="34" charset="0"/>
                <a:ea typeface="Calibri" panose="020F0502020204030204" pitchFamily="34" charset="0"/>
                <a:cs typeface="Arial" panose="020B0604020202020204" pitchFamily="34" charset="0"/>
              </a:rPr>
              <a:t>konsultanci ds. kontaktów społecznych:</a:t>
            </a:r>
          </a:p>
          <a:p>
            <a:pPr>
              <a:lnSpc>
                <a:spcPct val="107000"/>
              </a:lnSpc>
              <a:spcAft>
                <a:spcPts val="1051"/>
              </a:spcAft>
            </a:pPr>
            <a:r>
              <a:rPr lang="pl-PL" sz="1600" i="1" dirty="0">
                <a:latin typeface="Arial" panose="020B0604020202020204" pitchFamily="34" charset="0"/>
                <a:ea typeface="Calibri" panose="020F0502020204030204" pitchFamily="34" charset="0"/>
                <a:cs typeface="Arial" panose="020B0604020202020204" pitchFamily="34" charset="0"/>
              </a:rPr>
              <a:t>     Adam Duchaczek</a:t>
            </a:r>
          </a:p>
        </p:txBody>
      </p:sp>
      <p:pic>
        <p:nvPicPr>
          <p:cNvPr id="4" name="Obraz 3">
            <a:extLst>
              <a:ext uri="{FF2B5EF4-FFF2-40B4-BE49-F238E27FC236}">
                <a16:creationId xmlns:a16="http://schemas.microsoft.com/office/drawing/2014/main" id="{C13E7F41-EEFB-053C-AD3C-D0AC4A4E85DD}"/>
              </a:ext>
            </a:extLst>
          </p:cNvPr>
          <p:cNvPicPr>
            <a:picLocks noChangeAspect="1"/>
          </p:cNvPicPr>
          <p:nvPr/>
        </p:nvPicPr>
        <p:blipFill>
          <a:blip r:embed="rId4"/>
          <a:stretch>
            <a:fillRect/>
          </a:stretch>
        </p:blipFill>
        <p:spPr>
          <a:xfrm>
            <a:off x="5551040" y="1917626"/>
            <a:ext cx="5736833" cy="3792041"/>
          </a:xfrm>
          <a:prstGeom prst="rect">
            <a:avLst/>
          </a:prstGeom>
        </p:spPr>
      </p:pic>
      <p:pic>
        <p:nvPicPr>
          <p:cNvPr id="3" name="Obraz 2">
            <a:extLst>
              <a:ext uri="{FF2B5EF4-FFF2-40B4-BE49-F238E27FC236}">
                <a16:creationId xmlns:a16="http://schemas.microsoft.com/office/drawing/2014/main" id="{FB1540D6-736A-8F46-96B1-6F84A56B1633}"/>
              </a:ext>
            </a:extLst>
          </p:cNvPr>
          <p:cNvPicPr>
            <a:picLocks noChangeAspect="1"/>
          </p:cNvPicPr>
          <p:nvPr/>
        </p:nvPicPr>
        <p:blipFill>
          <a:blip r:embed="rId5"/>
          <a:stretch>
            <a:fillRect/>
          </a:stretch>
        </p:blipFill>
        <p:spPr>
          <a:xfrm>
            <a:off x="10614024" y="333450"/>
            <a:ext cx="1152244" cy="737680"/>
          </a:xfrm>
          <a:prstGeom prst="rect">
            <a:avLst/>
          </a:prstGeom>
        </p:spPr>
      </p:pic>
    </p:spTree>
    <p:extLst>
      <p:ext uri="{BB962C8B-B14F-4D97-AF65-F5344CB8AC3E}">
        <p14:creationId xmlns:p14="http://schemas.microsoft.com/office/powerpoint/2010/main" val="2329964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5069408" y="693491"/>
            <a:ext cx="58903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Lokalizacja</a:t>
            </a:r>
            <a:endParaRPr lang="pl-PL" sz="3152" dirty="0"/>
          </a:p>
        </p:txBody>
      </p:sp>
      <p:sp>
        <p:nvSpPr>
          <p:cNvPr id="16" name="pole tekstowe 15">
            <a:extLst>
              <a:ext uri="{FF2B5EF4-FFF2-40B4-BE49-F238E27FC236}">
                <a16:creationId xmlns:a16="http://schemas.microsoft.com/office/drawing/2014/main" id="{469BA229-C8C2-4CC3-A8CF-1DD181C0F0C1}"/>
              </a:ext>
            </a:extLst>
          </p:cNvPr>
          <p:cNvSpPr txBox="1"/>
          <p:nvPr/>
        </p:nvSpPr>
        <p:spPr>
          <a:xfrm>
            <a:off x="1036960" y="1236877"/>
            <a:ext cx="5760641" cy="4889416"/>
          </a:xfrm>
          <a:prstGeom prst="rect">
            <a:avLst/>
          </a:prstGeom>
          <a:noFill/>
        </p:spPr>
        <p:txBody>
          <a:bodyPr wrap="square">
            <a:spAutoFit/>
          </a:bodyPr>
          <a:lstStyle/>
          <a:p>
            <a:pPr algn="just">
              <a:lnSpc>
                <a:spcPct val="107000"/>
              </a:lnSpc>
              <a:spcAft>
                <a:spcPts val="788"/>
              </a:spcAft>
            </a:pPr>
            <a:r>
              <a:rPr lang="pl-PL" sz="1400" b="1" i="1" dirty="0">
                <a:latin typeface="Arial" panose="020B0604020202020204" pitchFamily="34" charset="0"/>
                <a:ea typeface="Calibri" panose="020F0502020204030204" pitchFamily="34" charset="0"/>
                <a:cs typeface="Arial" panose="020B0604020202020204" pitchFamily="34" charset="0"/>
              </a:rPr>
              <a:t>Nadleśnictwo Pieńsk </a:t>
            </a:r>
            <a:r>
              <a:rPr lang="pl-PL" sz="1400" i="1" dirty="0">
                <a:latin typeface="Arial" panose="020B0604020202020204" pitchFamily="34" charset="0"/>
                <a:ea typeface="Calibri" panose="020F0502020204030204" pitchFamily="34" charset="0"/>
                <a:cs typeface="Arial" panose="020B0604020202020204" pitchFamily="34" charset="0"/>
              </a:rPr>
              <a:t>obejmuje swym zasięgiem administracyjnym tereny położone między miejscowościami: Piaseczna na północny, Nowogrodziec na wschodzie, granicą Państwa z Republiką Czeską na południu, granicą Państwa z Republiką Federalną Niemiec na zachodzie.</a:t>
            </a:r>
          </a:p>
          <a:p>
            <a:pPr algn="just">
              <a:lnSpc>
                <a:spcPct val="107000"/>
              </a:lnSpc>
              <a:spcAft>
                <a:spcPts val="788"/>
              </a:spcAft>
            </a:pPr>
            <a:r>
              <a:rPr lang="pl-PL" sz="1400" i="1" dirty="0">
                <a:latin typeface="Arial" panose="020B0604020202020204" pitchFamily="34" charset="0"/>
                <a:ea typeface="Calibri" panose="020F0502020204030204" pitchFamily="34" charset="0"/>
                <a:cs typeface="Arial" panose="020B0604020202020204" pitchFamily="34" charset="0"/>
              </a:rPr>
              <a:t>Obszar zasięgu jest bardzo rozległy, tworzy go w obrębie Pieńsk głównie jeden zwarty kompleks leśny natomiast w obrębie Zgorzelec kilka większych kompleksów oraz kilkaset mniejszych. Rozciągłość gruntów nadleśnictwa w kierunku północ – południe wynosi około 65 km, a w linii wschód – zachód ok. 25 km.</a:t>
            </a:r>
          </a:p>
          <a:p>
            <a:pPr algn="just">
              <a:lnSpc>
                <a:spcPct val="107000"/>
              </a:lnSpc>
              <a:spcAft>
                <a:spcPts val="788"/>
              </a:spcAft>
            </a:pPr>
            <a:r>
              <a:rPr lang="pl-PL" sz="1400" i="1" dirty="0">
                <a:latin typeface="Arial" panose="020B0604020202020204" pitchFamily="34" charset="0"/>
                <a:ea typeface="Calibri" panose="020F0502020204030204" pitchFamily="34" charset="0"/>
                <a:cs typeface="Arial" panose="020B0604020202020204" pitchFamily="34" charset="0"/>
              </a:rPr>
              <a:t>W układzie współrzędnych geograficznych lasy nadleśnictwa położone są między 14◦15'i 15◦15'długości geograficznej wschodniej oraz między 50◦52' i 51◦20' szerokości geograficznej północnej.</a:t>
            </a:r>
          </a:p>
          <a:p>
            <a:pPr algn="just">
              <a:lnSpc>
                <a:spcPct val="107000"/>
              </a:lnSpc>
              <a:spcAft>
                <a:spcPts val="788"/>
              </a:spcAft>
            </a:pPr>
            <a:r>
              <a:rPr lang="pl-PL" sz="1400" i="1" dirty="0">
                <a:latin typeface="Arial" panose="020B0604020202020204" pitchFamily="34" charset="0"/>
                <a:ea typeface="Calibri" panose="020F0502020204030204" pitchFamily="34" charset="0"/>
                <a:cs typeface="Arial" panose="020B0604020202020204" pitchFamily="34" charset="0"/>
              </a:rPr>
              <a:t>Nadleśnictwo Pieńsk sąsiaduje z następującymi leśnymi jednostkami administracyjnymi (nadleśnictwami RDLP Wrocław):</a:t>
            </a:r>
          </a:p>
          <a:p>
            <a:pPr algn="just">
              <a:lnSpc>
                <a:spcPct val="107000"/>
              </a:lnSpc>
              <a:spcAft>
                <a:spcPts val="788"/>
              </a:spcAft>
            </a:pPr>
            <a:r>
              <a:rPr lang="pl-PL" sz="1400" i="1" dirty="0">
                <a:latin typeface="Arial" panose="020B0604020202020204" pitchFamily="34" charset="0"/>
                <a:ea typeface="Calibri" panose="020F0502020204030204" pitchFamily="34" charset="0"/>
                <a:cs typeface="Arial" panose="020B0604020202020204" pitchFamily="34" charset="0"/>
              </a:rPr>
              <a:t>–      od północy z Nadleśnictwem Ruszów  (RDLP Wrocław),</a:t>
            </a:r>
          </a:p>
          <a:p>
            <a:pPr algn="just">
              <a:lnSpc>
                <a:spcPct val="107000"/>
              </a:lnSpc>
              <a:spcAft>
                <a:spcPts val="788"/>
              </a:spcAft>
            </a:pPr>
            <a:r>
              <a:rPr lang="pl-PL" sz="1400" i="1" dirty="0">
                <a:latin typeface="Arial" panose="020B0604020202020204" pitchFamily="34" charset="0"/>
                <a:ea typeface="Calibri" panose="020F0502020204030204" pitchFamily="34" charset="0"/>
                <a:cs typeface="Arial" panose="020B0604020202020204" pitchFamily="34" charset="0"/>
              </a:rPr>
              <a:t>–   od wschodu z Nadleśnictwami Węgliniec, Bolesławiec, Lwówek Śląski, Świeradów.</a:t>
            </a:r>
          </a:p>
        </p:txBody>
      </p:sp>
      <p:pic>
        <p:nvPicPr>
          <p:cNvPr id="35" name="Obraz 34">
            <a:extLst>
              <a:ext uri="{FF2B5EF4-FFF2-40B4-BE49-F238E27FC236}">
                <a16:creationId xmlns:a16="http://schemas.microsoft.com/office/drawing/2014/main" id="{33DD77AA-D293-786D-0FDE-8CC8E8A90F41}"/>
              </a:ext>
            </a:extLst>
          </p:cNvPr>
          <p:cNvPicPr>
            <a:picLocks noChangeAspect="1"/>
          </p:cNvPicPr>
          <p:nvPr/>
        </p:nvPicPr>
        <p:blipFill>
          <a:blip r:embed="rId3"/>
          <a:stretch>
            <a:fillRect/>
          </a:stretch>
        </p:blipFill>
        <p:spPr>
          <a:xfrm>
            <a:off x="6941616" y="1149642"/>
            <a:ext cx="4584589" cy="4889416"/>
          </a:xfrm>
          <a:prstGeom prst="rect">
            <a:avLst/>
          </a:prstGeom>
        </p:spPr>
      </p:pic>
      <p:pic>
        <p:nvPicPr>
          <p:cNvPr id="36" name="Obraz 35">
            <a:extLst>
              <a:ext uri="{FF2B5EF4-FFF2-40B4-BE49-F238E27FC236}">
                <a16:creationId xmlns:a16="http://schemas.microsoft.com/office/drawing/2014/main" id="{87A9574B-D65F-DBB4-4842-886D573BF1D9}"/>
              </a:ext>
            </a:extLst>
          </p:cNvPr>
          <p:cNvPicPr>
            <a:picLocks noChangeAspect="1"/>
          </p:cNvPicPr>
          <p:nvPr/>
        </p:nvPicPr>
        <p:blipFill>
          <a:blip r:embed="rId4"/>
          <a:stretch>
            <a:fillRect/>
          </a:stretch>
        </p:blipFill>
        <p:spPr>
          <a:xfrm>
            <a:off x="6942077" y="1149642"/>
            <a:ext cx="4974767" cy="5413717"/>
          </a:xfrm>
          <a:prstGeom prst="rect">
            <a:avLst/>
          </a:prstGeom>
        </p:spPr>
      </p:pic>
      <p:sp>
        <p:nvSpPr>
          <p:cNvPr id="39" name="pole tekstowe 38">
            <a:extLst>
              <a:ext uri="{FF2B5EF4-FFF2-40B4-BE49-F238E27FC236}">
                <a16:creationId xmlns:a16="http://schemas.microsoft.com/office/drawing/2014/main" id="{56DDC263-0E0B-8EE9-26F7-28CF95EB596B}"/>
              </a:ext>
            </a:extLst>
          </p:cNvPr>
          <p:cNvSpPr txBox="1"/>
          <p:nvPr/>
        </p:nvSpPr>
        <p:spPr>
          <a:xfrm>
            <a:off x="7301656" y="1845618"/>
            <a:ext cx="2376264" cy="830997"/>
          </a:xfrm>
          <a:prstGeom prst="rect">
            <a:avLst/>
          </a:prstGeom>
          <a:noFill/>
        </p:spPr>
        <p:txBody>
          <a:bodyPr wrap="square">
            <a:spAutoFit/>
          </a:bodyPr>
          <a:lstStyle/>
          <a:p>
            <a:r>
              <a:rPr lang="pl-PL" sz="1600" b="1" dirty="0">
                <a:solidFill>
                  <a:srgbClr val="005023"/>
                </a:solidFill>
                <a:latin typeface="Arial" pitchFamily="34" charset="0"/>
                <a:cs typeface="Arial" pitchFamily="34" charset="0"/>
              </a:rPr>
              <a:t>ZASIĘG NADLEŚNICTWA PIEŃSK</a:t>
            </a:r>
            <a:endParaRPr lang="pl-PL" sz="1600" dirty="0"/>
          </a:p>
        </p:txBody>
      </p:sp>
      <p:pic>
        <p:nvPicPr>
          <p:cNvPr id="40" name="Obraz 39">
            <a:extLst>
              <a:ext uri="{FF2B5EF4-FFF2-40B4-BE49-F238E27FC236}">
                <a16:creationId xmlns:a16="http://schemas.microsoft.com/office/drawing/2014/main" id="{DAEE5C5D-60AB-7631-D535-1DE5FA3492BE}"/>
              </a:ext>
            </a:extLst>
          </p:cNvPr>
          <p:cNvPicPr>
            <a:picLocks noChangeAspect="1"/>
          </p:cNvPicPr>
          <p:nvPr/>
        </p:nvPicPr>
        <p:blipFill>
          <a:blip r:embed="rId5"/>
          <a:stretch>
            <a:fillRect/>
          </a:stretch>
        </p:blipFill>
        <p:spPr>
          <a:xfrm>
            <a:off x="6941616" y="965581"/>
            <a:ext cx="4810161" cy="5432007"/>
          </a:xfrm>
          <a:prstGeom prst="rect">
            <a:avLst/>
          </a:prstGeom>
        </p:spPr>
      </p:pic>
      <p:sp>
        <p:nvSpPr>
          <p:cNvPr id="41" name="pole tekstowe 31">
            <a:extLst>
              <a:ext uri="{FF2B5EF4-FFF2-40B4-BE49-F238E27FC236}">
                <a16:creationId xmlns:a16="http://schemas.microsoft.com/office/drawing/2014/main" id="{66E50D83-7732-A3EF-A905-39143C9B2770}"/>
              </a:ext>
            </a:extLst>
          </p:cNvPr>
          <p:cNvSpPr txBox="1"/>
          <p:nvPr/>
        </p:nvSpPr>
        <p:spPr>
          <a:xfrm>
            <a:off x="7147396" y="1852841"/>
            <a:ext cx="3044825" cy="494030"/>
          </a:xfrm>
          <a:prstGeom prst="rect">
            <a:avLst/>
          </a:prstGeom>
          <a:noFill/>
        </p:spPr>
        <p:txBody>
          <a:bodyPr wrap="square" rtlCol="0">
            <a:spAutoFit/>
          </a:bodyPr>
          <a:lstStyle/>
          <a:p>
            <a:pPr>
              <a:lnSpc>
                <a:spcPct val="107000"/>
              </a:lnSpc>
              <a:spcAft>
                <a:spcPts val="800"/>
              </a:spcAft>
            </a:pPr>
            <a:r>
              <a:rPr lang="pl-PL" sz="1800" kern="1200" dirty="0">
                <a:solidFill>
                  <a:srgbClr val="005023"/>
                </a:solidFill>
                <a:effectLst/>
                <a:latin typeface="Calibri" panose="020F0502020204030204" pitchFamily="34" charset="0"/>
                <a:ea typeface="Calibri" panose="020F0502020204030204" pitchFamily="34" charset="0"/>
                <a:cs typeface="Times New Roman" panose="02020603050405020304" pitchFamily="18" charset="0"/>
              </a:rPr>
              <a:t>Granice</a:t>
            </a:r>
            <a:r>
              <a:rPr lang="pl-PL"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pl-PL" sz="1800" kern="1200" dirty="0">
                <a:solidFill>
                  <a:srgbClr val="005023"/>
                </a:solidFill>
                <a:effectLst/>
                <a:latin typeface="Calibri" panose="020F0502020204030204" pitchFamily="34" charset="0"/>
                <a:ea typeface="Calibri" panose="020F0502020204030204" pitchFamily="34" charset="0"/>
                <a:cs typeface="Times New Roman" panose="02020603050405020304" pitchFamily="18" charset="0"/>
              </a:rPr>
              <a:t>Leśnictw</a:t>
            </a:r>
            <a:endParaRPr lang="pl-PL"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1" name="pole tekstowe 50">
            <a:extLst>
              <a:ext uri="{FF2B5EF4-FFF2-40B4-BE49-F238E27FC236}">
                <a16:creationId xmlns:a16="http://schemas.microsoft.com/office/drawing/2014/main" id="{823C36E4-7D2F-4E96-BCAB-BFF2258A03DD}"/>
              </a:ext>
            </a:extLst>
          </p:cNvPr>
          <p:cNvSpPr txBox="1"/>
          <p:nvPr/>
        </p:nvSpPr>
        <p:spPr>
          <a:xfrm>
            <a:off x="7955218" y="3112899"/>
            <a:ext cx="972126" cy="338554"/>
          </a:xfrm>
          <a:prstGeom prst="rect">
            <a:avLst/>
          </a:prstGeom>
          <a:noFill/>
        </p:spPr>
        <p:txBody>
          <a:bodyPr wrap="none" rtlCol="0">
            <a:spAutoFit/>
          </a:bodyPr>
          <a:lstStyle/>
          <a:p>
            <a:r>
              <a:rPr lang="pl-PL" sz="1600" dirty="0"/>
              <a:t>Zgorzelec</a:t>
            </a:r>
          </a:p>
        </p:txBody>
      </p:sp>
      <p:pic>
        <p:nvPicPr>
          <p:cNvPr id="57" name="Obraz 56">
            <a:extLst>
              <a:ext uri="{FF2B5EF4-FFF2-40B4-BE49-F238E27FC236}">
                <a16:creationId xmlns:a16="http://schemas.microsoft.com/office/drawing/2014/main" id="{207C9BE6-3D26-DE87-6F42-DF516562EE0F}"/>
              </a:ext>
            </a:extLst>
          </p:cNvPr>
          <p:cNvPicPr>
            <a:picLocks noChangeAspect="1"/>
          </p:cNvPicPr>
          <p:nvPr/>
        </p:nvPicPr>
        <p:blipFill>
          <a:blip r:embed="rId6"/>
          <a:stretch>
            <a:fillRect/>
          </a:stretch>
        </p:blipFill>
        <p:spPr>
          <a:xfrm>
            <a:off x="10747725" y="6594224"/>
            <a:ext cx="952633" cy="257211"/>
          </a:xfrm>
          <a:prstGeom prst="rect">
            <a:avLst/>
          </a:prstGeom>
        </p:spPr>
      </p:pic>
      <p:pic>
        <p:nvPicPr>
          <p:cNvPr id="3" name="Obraz 2">
            <a:extLst>
              <a:ext uri="{FF2B5EF4-FFF2-40B4-BE49-F238E27FC236}">
                <a16:creationId xmlns:a16="http://schemas.microsoft.com/office/drawing/2014/main" id="{53EF0A25-FC1E-9C38-1FED-46CA32E34A38}"/>
              </a:ext>
            </a:extLst>
          </p:cNvPr>
          <p:cNvPicPr>
            <a:picLocks noChangeAspect="1"/>
          </p:cNvPicPr>
          <p:nvPr/>
        </p:nvPicPr>
        <p:blipFill>
          <a:blip r:embed="rId7"/>
          <a:stretch>
            <a:fillRect/>
          </a:stretch>
        </p:blipFill>
        <p:spPr>
          <a:xfrm>
            <a:off x="7208885" y="1022805"/>
            <a:ext cx="4430753" cy="5242671"/>
          </a:xfrm>
          <a:prstGeom prst="rect">
            <a:avLst/>
          </a:prstGeom>
        </p:spPr>
      </p:pic>
      <p:pic>
        <p:nvPicPr>
          <p:cNvPr id="6" name="Obraz 5">
            <a:extLst>
              <a:ext uri="{FF2B5EF4-FFF2-40B4-BE49-F238E27FC236}">
                <a16:creationId xmlns:a16="http://schemas.microsoft.com/office/drawing/2014/main" id="{7BC394CA-DEB2-DF0D-5382-C00ACAFD3058}"/>
              </a:ext>
            </a:extLst>
          </p:cNvPr>
          <p:cNvPicPr>
            <a:picLocks noChangeAspect="1"/>
          </p:cNvPicPr>
          <p:nvPr/>
        </p:nvPicPr>
        <p:blipFill>
          <a:blip r:embed="rId8"/>
          <a:stretch>
            <a:fillRect/>
          </a:stretch>
        </p:blipFill>
        <p:spPr>
          <a:xfrm>
            <a:off x="6936877" y="944727"/>
            <a:ext cx="4974768" cy="5655526"/>
          </a:xfrm>
          <a:prstGeom prst="rect">
            <a:avLst/>
          </a:prstGeom>
        </p:spPr>
      </p:pic>
      <p:cxnSp>
        <p:nvCxnSpPr>
          <p:cNvPr id="23" name="Łącznik prosty ze strzałką 22">
            <a:extLst>
              <a:ext uri="{FF2B5EF4-FFF2-40B4-BE49-F238E27FC236}">
                <a16:creationId xmlns:a16="http://schemas.microsoft.com/office/drawing/2014/main" id="{3D55706E-2B1A-A221-FC38-C1944186158C}"/>
              </a:ext>
            </a:extLst>
          </p:cNvPr>
          <p:cNvCxnSpPr>
            <a:cxnSpLocks/>
          </p:cNvCxnSpPr>
          <p:nvPr/>
        </p:nvCxnSpPr>
        <p:spPr>
          <a:xfrm flipV="1">
            <a:off x="7841785" y="820530"/>
            <a:ext cx="1548103" cy="234510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8" name="pole tekstowe 7">
            <a:extLst>
              <a:ext uri="{FF2B5EF4-FFF2-40B4-BE49-F238E27FC236}">
                <a16:creationId xmlns:a16="http://schemas.microsoft.com/office/drawing/2014/main" id="{0045B28D-F9DA-1E44-FFAF-E22DCF3EC944}"/>
              </a:ext>
            </a:extLst>
          </p:cNvPr>
          <p:cNvSpPr txBox="1"/>
          <p:nvPr/>
        </p:nvSpPr>
        <p:spPr>
          <a:xfrm>
            <a:off x="7297568" y="974176"/>
            <a:ext cx="1402510" cy="584775"/>
          </a:xfrm>
          <a:prstGeom prst="rect">
            <a:avLst/>
          </a:prstGeom>
          <a:noFill/>
        </p:spPr>
        <p:txBody>
          <a:bodyPr wrap="square" rtlCol="0">
            <a:spAutoFit/>
          </a:bodyPr>
          <a:lstStyle/>
          <a:p>
            <a:r>
              <a:rPr lang="pl-PL" sz="1600" dirty="0"/>
              <a:t>Gmina Zgorzelec</a:t>
            </a:r>
          </a:p>
        </p:txBody>
      </p:sp>
      <p:sp>
        <p:nvSpPr>
          <p:cNvPr id="59" name="pole tekstowe 58">
            <a:extLst>
              <a:ext uri="{FF2B5EF4-FFF2-40B4-BE49-F238E27FC236}">
                <a16:creationId xmlns:a16="http://schemas.microsoft.com/office/drawing/2014/main" id="{4E6EE9B2-7201-FCB6-0BBA-A2D19DB0BD12}"/>
              </a:ext>
            </a:extLst>
          </p:cNvPr>
          <p:cNvSpPr txBox="1"/>
          <p:nvPr/>
        </p:nvSpPr>
        <p:spPr>
          <a:xfrm>
            <a:off x="6757372" y="2763511"/>
            <a:ext cx="1339659" cy="584775"/>
          </a:xfrm>
          <a:prstGeom prst="rect">
            <a:avLst/>
          </a:prstGeom>
          <a:noFill/>
        </p:spPr>
        <p:txBody>
          <a:bodyPr wrap="square">
            <a:spAutoFit/>
          </a:bodyPr>
          <a:lstStyle/>
          <a:p>
            <a:r>
              <a:rPr lang="pl-PL" sz="1600" b="1" dirty="0">
                <a:solidFill>
                  <a:srgbClr val="005023"/>
                </a:solidFill>
                <a:latin typeface="Arial" pitchFamily="34" charset="0"/>
                <a:cs typeface="Arial" pitchFamily="34" charset="0"/>
              </a:rPr>
              <a:t>Kancelaria Leśnictwa</a:t>
            </a:r>
            <a:endParaRPr lang="pl-PL" sz="1600" dirty="0"/>
          </a:p>
        </p:txBody>
      </p:sp>
      <p:sp>
        <p:nvSpPr>
          <p:cNvPr id="54" name="pole tekstowe 53">
            <a:extLst>
              <a:ext uri="{FF2B5EF4-FFF2-40B4-BE49-F238E27FC236}">
                <a16:creationId xmlns:a16="http://schemas.microsoft.com/office/drawing/2014/main" id="{38224DC9-ACC7-6FFE-25B5-A849E545CFE6}"/>
              </a:ext>
            </a:extLst>
          </p:cNvPr>
          <p:cNvSpPr txBox="1"/>
          <p:nvPr/>
        </p:nvSpPr>
        <p:spPr>
          <a:xfrm>
            <a:off x="8719675" y="2127470"/>
            <a:ext cx="1497708" cy="584775"/>
          </a:xfrm>
          <a:prstGeom prst="rect">
            <a:avLst/>
          </a:prstGeom>
          <a:noFill/>
        </p:spPr>
        <p:txBody>
          <a:bodyPr wrap="square">
            <a:spAutoFit/>
          </a:bodyPr>
          <a:lstStyle/>
          <a:p>
            <a:r>
              <a:rPr lang="pl-PL" altLang="pl-PL" sz="1600" b="1" dirty="0">
                <a:solidFill>
                  <a:srgbClr val="005023"/>
                </a:solidFill>
                <a:latin typeface="Arial" pitchFamily="34" charset="0"/>
                <a:cs typeface="Arial" pitchFamily="34" charset="0"/>
              </a:rPr>
              <a:t>Leśnictwo Jerzmanki</a:t>
            </a:r>
            <a:endParaRPr lang="pl-PL" sz="1600" dirty="0"/>
          </a:p>
        </p:txBody>
      </p:sp>
      <p:sp>
        <p:nvSpPr>
          <p:cNvPr id="2" name="pole tekstowe 1">
            <a:extLst>
              <a:ext uri="{FF2B5EF4-FFF2-40B4-BE49-F238E27FC236}">
                <a16:creationId xmlns:a16="http://schemas.microsoft.com/office/drawing/2014/main" id="{E5A5087E-B973-3D59-FA9E-7DB9664D337D}"/>
              </a:ext>
            </a:extLst>
          </p:cNvPr>
          <p:cNvSpPr txBox="1"/>
          <p:nvPr/>
        </p:nvSpPr>
        <p:spPr>
          <a:xfrm>
            <a:off x="7147396" y="5123705"/>
            <a:ext cx="1497708" cy="584775"/>
          </a:xfrm>
          <a:prstGeom prst="rect">
            <a:avLst/>
          </a:prstGeom>
          <a:noFill/>
        </p:spPr>
        <p:txBody>
          <a:bodyPr wrap="square">
            <a:spAutoFit/>
          </a:bodyPr>
          <a:lstStyle/>
          <a:p>
            <a:r>
              <a:rPr lang="pl-PL" altLang="pl-PL" sz="1600" b="1" dirty="0">
                <a:solidFill>
                  <a:srgbClr val="005023"/>
                </a:solidFill>
                <a:latin typeface="Arial" pitchFamily="34" charset="0"/>
                <a:cs typeface="Arial" pitchFamily="34" charset="0"/>
              </a:rPr>
              <a:t>Leśnictwo Posada</a:t>
            </a:r>
            <a:endParaRPr lang="pl-PL" sz="1600" dirty="0"/>
          </a:p>
        </p:txBody>
      </p:sp>
      <p:sp>
        <p:nvSpPr>
          <p:cNvPr id="9" name="pole tekstowe 8">
            <a:extLst>
              <a:ext uri="{FF2B5EF4-FFF2-40B4-BE49-F238E27FC236}">
                <a16:creationId xmlns:a16="http://schemas.microsoft.com/office/drawing/2014/main" id="{61AF38C9-9648-1925-4069-979FCA97368F}"/>
              </a:ext>
            </a:extLst>
          </p:cNvPr>
          <p:cNvSpPr txBox="1"/>
          <p:nvPr/>
        </p:nvSpPr>
        <p:spPr>
          <a:xfrm>
            <a:off x="10548173" y="1517280"/>
            <a:ext cx="1497708" cy="584775"/>
          </a:xfrm>
          <a:prstGeom prst="rect">
            <a:avLst/>
          </a:prstGeom>
          <a:noFill/>
        </p:spPr>
        <p:txBody>
          <a:bodyPr wrap="square">
            <a:spAutoFit/>
          </a:bodyPr>
          <a:lstStyle/>
          <a:p>
            <a:r>
              <a:rPr lang="pl-PL" altLang="pl-PL" sz="1600" b="1" dirty="0">
                <a:solidFill>
                  <a:srgbClr val="005023"/>
                </a:solidFill>
                <a:latin typeface="Arial" pitchFamily="34" charset="0"/>
                <a:cs typeface="Arial" pitchFamily="34" charset="0"/>
              </a:rPr>
              <a:t>Leśnictwo Godzieszów</a:t>
            </a:r>
            <a:endParaRPr lang="pl-PL" sz="1600" dirty="0"/>
          </a:p>
        </p:txBody>
      </p:sp>
      <p:sp>
        <p:nvSpPr>
          <p:cNvPr id="10" name="pole tekstowe 9">
            <a:extLst>
              <a:ext uri="{FF2B5EF4-FFF2-40B4-BE49-F238E27FC236}">
                <a16:creationId xmlns:a16="http://schemas.microsoft.com/office/drawing/2014/main" id="{AEBBA88B-06A9-9194-3C39-C65A4BCAE364}"/>
              </a:ext>
            </a:extLst>
          </p:cNvPr>
          <p:cNvSpPr txBox="1"/>
          <p:nvPr/>
        </p:nvSpPr>
        <p:spPr>
          <a:xfrm>
            <a:off x="8550530" y="930265"/>
            <a:ext cx="1497708" cy="584775"/>
          </a:xfrm>
          <a:prstGeom prst="rect">
            <a:avLst/>
          </a:prstGeom>
          <a:noFill/>
        </p:spPr>
        <p:txBody>
          <a:bodyPr wrap="square">
            <a:spAutoFit/>
          </a:bodyPr>
          <a:lstStyle/>
          <a:p>
            <a:r>
              <a:rPr lang="pl-PL" altLang="pl-PL" sz="1600" b="1" dirty="0">
                <a:solidFill>
                  <a:srgbClr val="005023"/>
                </a:solidFill>
                <a:latin typeface="Arial" pitchFamily="34" charset="0"/>
                <a:cs typeface="Arial" pitchFamily="34" charset="0"/>
              </a:rPr>
              <a:t>Leśnictwo Dłużyna</a:t>
            </a:r>
            <a:endParaRPr lang="pl-PL" sz="1600" dirty="0"/>
          </a:p>
        </p:txBody>
      </p:sp>
      <p:sp>
        <p:nvSpPr>
          <p:cNvPr id="13" name="pole tekstowe 12">
            <a:extLst>
              <a:ext uri="{FF2B5EF4-FFF2-40B4-BE49-F238E27FC236}">
                <a16:creationId xmlns:a16="http://schemas.microsoft.com/office/drawing/2014/main" id="{5CCACC63-6205-B449-90BF-EA4A3C2440B0}"/>
              </a:ext>
            </a:extLst>
          </p:cNvPr>
          <p:cNvSpPr txBox="1"/>
          <p:nvPr/>
        </p:nvSpPr>
        <p:spPr>
          <a:xfrm>
            <a:off x="9341394" y="635656"/>
            <a:ext cx="588623" cy="276999"/>
          </a:xfrm>
          <a:prstGeom prst="rect">
            <a:avLst/>
          </a:prstGeom>
          <a:noFill/>
        </p:spPr>
        <p:txBody>
          <a:bodyPr wrap="none" rtlCol="0">
            <a:spAutoFit/>
          </a:bodyPr>
          <a:lstStyle/>
          <a:p>
            <a:r>
              <a:rPr lang="pl-PL" sz="1200" dirty="0"/>
              <a:t>Pieńsk</a:t>
            </a:r>
          </a:p>
        </p:txBody>
      </p:sp>
      <p:cxnSp>
        <p:nvCxnSpPr>
          <p:cNvPr id="14" name="Łącznik prosty ze strzałką 13">
            <a:extLst>
              <a:ext uri="{FF2B5EF4-FFF2-40B4-BE49-F238E27FC236}">
                <a16:creationId xmlns:a16="http://schemas.microsoft.com/office/drawing/2014/main" id="{75F03AC9-025D-F503-ACD1-403372CD0E52}"/>
              </a:ext>
            </a:extLst>
          </p:cNvPr>
          <p:cNvCxnSpPr>
            <a:cxnSpLocks/>
          </p:cNvCxnSpPr>
          <p:nvPr/>
        </p:nvCxnSpPr>
        <p:spPr>
          <a:xfrm>
            <a:off x="7888260" y="3255742"/>
            <a:ext cx="3408767" cy="323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20" name="pole tekstowe 19">
            <a:extLst>
              <a:ext uri="{FF2B5EF4-FFF2-40B4-BE49-F238E27FC236}">
                <a16:creationId xmlns:a16="http://schemas.microsoft.com/office/drawing/2014/main" id="{1070ADA1-35AE-5865-7847-605E5770EDB0}"/>
              </a:ext>
            </a:extLst>
          </p:cNvPr>
          <p:cNvSpPr txBox="1"/>
          <p:nvPr/>
        </p:nvSpPr>
        <p:spPr>
          <a:xfrm>
            <a:off x="11078979" y="3016763"/>
            <a:ext cx="926344" cy="276999"/>
          </a:xfrm>
          <a:prstGeom prst="rect">
            <a:avLst/>
          </a:prstGeom>
          <a:noFill/>
        </p:spPr>
        <p:txBody>
          <a:bodyPr wrap="none" rtlCol="0">
            <a:spAutoFit/>
          </a:bodyPr>
          <a:lstStyle/>
          <a:p>
            <a:r>
              <a:rPr lang="pl-PL" sz="1200" dirty="0"/>
              <a:t>Godzieszów</a:t>
            </a:r>
          </a:p>
        </p:txBody>
      </p:sp>
      <p:cxnSp>
        <p:nvCxnSpPr>
          <p:cNvPr id="22" name="Łącznik prosty ze strzałką 21">
            <a:extLst>
              <a:ext uri="{FF2B5EF4-FFF2-40B4-BE49-F238E27FC236}">
                <a16:creationId xmlns:a16="http://schemas.microsoft.com/office/drawing/2014/main" id="{4C1C8B42-8E13-93F9-1557-B7EB4A3D1569}"/>
              </a:ext>
            </a:extLst>
          </p:cNvPr>
          <p:cNvCxnSpPr>
            <a:cxnSpLocks/>
          </p:cNvCxnSpPr>
          <p:nvPr/>
        </p:nvCxnSpPr>
        <p:spPr>
          <a:xfrm>
            <a:off x="7888260" y="3429794"/>
            <a:ext cx="1345650" cy="29732"/>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27" name="Łącznik prosty ze strzałką 26">
            <a:extLst>
              <a:ext uri="{FF2B5EF4-FFF2-40B4-BE49-F238E27FC236}">
                <a16:creationId xmlns:a16="http://schemas.microsoft.com/office/drawing/2014/main" id="{8B6EE196-55E4-F126-2D35-69960D8FCBCB}"/>
              </a:ext>
            </a:extLst>
          </p:cNvPr>
          <p:cNvCxnSpPr>
            <a:cxnSpLocks/>
          </p:cNvCxnSpPr>
          <p:nvPr/>
        </p:nvCxnSpPr>
        <p:spPr>
          <a:xfrm flipH="1">
            <a:off x="7208885" y="3408831"/>
            <a:ext cx="88683" cy="142098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30" name="pole tekstowe 29">
            <a:extLst>
              <a:ext uri="{FF2B5EF4-FFF2-40B4-BE49-F238E27FC236}">
                <a16:creationId xmlns:a16="http://schemas.microsoft.com/office/drawing/2014/main" id="{19786808-7A87-3423-03F6-38B9EBF3DA4C}"/>
              </a:ext>
            </a:extLst>
          </p:cNvPr>
          <p:cNvSpPr txBox="1"/>
          <p:nvPr/>
        </p:nvSpPr>
        <p:spPr>
          <a:xfrm>
            <a:off x="6626469" y="4804525"/>
            <a:ext cx="800732" cy="276999"/>
          </a:xfrm>
          <a:prstGeom prst="rect">
            <a:avLst/>
          </a:prstGeom>
          <a:noFill/>
        </p:spPr>
        <p:txBody>
          <a:bodyPr wrap="none" rtlCol="0">
            <a:spAutoFit/>
          </a:bodyPr>
          <a:lstStyle/>
          <a:p>
            <a:r>
              <a:rPr lang="pl-PL" sz="1200" dirty="0"/>
              <a:t>Bogatynia</a:t>
            </a:r>
          </a:p>
        </p:txBody>
      </p:sp>
      <p:sp>
        <p:nvSpPr>
          <p:cNvPr id="7" name="pole tekstowe 6">
            <a:extLst>
              <a:ext uri="{FF2B5EF4-FFF2-40B4-BE49-F238E27FC236}">
                <a16:creationId xmlns:a16="http://schemas.microsoft.com/office/drawing/2014/main" id="{79ADE7F8-7B6D-1A30-B5A7-4C7FB93F0D39}"/>
              </a:ext>
            </a:extLst>
          </p:cNvPr>
          <p:cNvSpPr txBox="1"/>
          <p:nvPr/>
        </p:nvSpPr>
        <p:spPr>
          <a:xfrm>
            <a:off x="10868607" y="2276122"/>
            <a:ext cx="1497708" cy="584775"/>
          </a:xfrm>
          <a:prstGeom prst="rect">
            <a:avLst/>
          </a:prstGeom>
          <a:noFill/>
        </p:spPr>
        <p:txBody>
          <a:bodyPr wrap="square">
            <a:spAutoFit/>
          </a:bodyPr>
          <a:lstStyle/>
          <a:p>
            <a:r>
              <a:rPr lang="pl-PL" altLang="pl-PL" sz="1600" b="1" dirty="0">
                <a:solidFill>
                  <a:srgbClr val="005023"/>
                </a:solidFill>
                <a:latin typeface="Arial" pitchFamily="34" charset="0"/>
                <a:cs typeface="Arial" pitchFamily="34" charset="0"/>
              </a:rPr>
              <a:t>Leśnictwo Wykroty</a:t>
            </a:r>
            <a:endParaRPr lang="pl-PL" sz="1600" dirty="0"/>
          </a:p>
        </p:txBody>
      </p:sp>
      <p:sp>
        <p:nvSpPr>
          <p:cNvPr id="11" name="pole tekstowe 10">
            <a:extLst>
              <a:ext uri="{FF2B5EF4-FFF2-40B4-BE49-F238E27FC236}">
                <a16:creationId xmlns:a16="http://schemas.microsoft.com/office/drawing/2014/main" id="{2E09BE5C-03F8-7B27-DCD2-A141F0BA8749}"/>
              </a:ext>
            </a:extLst>
          </p:cNvPr>
          <p:cNvSpPr txBox="1"/>
          <p:nvPr/>
        </p:nvSpPr>
        <p:spPr>
          <a:xfrm>
            <a:off x="11155590" y="3221319"/>
            <a:ext cx="708784" cy="276999"/>
          </a:xfrm>
          <a:prstGeom prst="rect">
            <a:avLst/>
          </a:prstGeom>
          <a:noFill/>
        </p:spPr>
        <p:txBody>
          <a:bodyPr wrap="none" rtlCol="0">
            <a:spAutoFit/>
          </a:bodyPr>
          <a:lstStyle/>
          <a:p>
            <a:r>
              <a:rPr lang="pl-PL" sz="1200" dirty="0"/>
              <a:t>Wykroty</a:t>
            </a:r>
          </a:p>
        </p:txBody>
      </p:sp>
      <p:sp>
        <p:nvSpPr>
          <p:cNvPr id="4" name="Prostokąt 3">
            <a:extLst>
              <a:ext uri="{FF2B5EF4-FFF2-40B4-BE49-F238E27FC236}">
                <a16:creationId xmlns:a16="http://schemas.microsoft.com/office/drawing/2014/main" id="{B342F732-907F-88E2-161E-987A704A751F}"/>
              </a:ext>
            </a:extLst>
          </p:cNvPr>
          <p:cNvSpPr/>
          <p:nvPr/>
        </p:nvSpPr>
        <p:spPr>
          <a:xfrm>
            <a:off x="10686032" y="261442"/>
            <a:ext cx="1152128" cy="740646"/>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l-PL"/>
          </a:p>
        </p:txBody>
      </p:sp>
    </p:spTree>
    <p:extLst>
      <p:ext uri="{BB962C8B-B14F-4D97-AF65-F5344CB8AC3E}">
        <p14:creationId xmlns:p14="http://schemas.microsoft.com/office/powerpoint/2010/main" val="1568420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heel(1)">
                                      <p:cBhvr>
                                        <p:cTn id="7" dur="20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heel(1)">
                                      <p:cBhvr>
                                        <p:cTn id="12" dur="20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heel(1)">
                                      <p:cBhvr>
                                        <p:cTn id="24" dur="20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1000"/>
                                        <p:tgtEl>
                                          <p:spTgt spid="41"/>
                                        </p:tgtEl>
                                      </p:cBhvr>
                                    </p:animEffect>
                                    <p:anim calcmode="lin" valueType="num">
                                      <p:cBhvr>
                                        <p:cTn id="30" dur="1000" fill="hold"/>
                                        <p:tgtEl>
                                          <p:spTgt spid="41"/>
                                        </p:tgtEl>
                                        <p:attrNameLst>
                                          <p:attrName>ppt_x</p:attrName>
                                        </p:attrNameLst>
                                      </p:cBhvr>
                                      <p:tavLst>
                                        <p:tav tm="0">
                                          <p:val>
                                            <p:strVal val="#ppt_x"/>
                                          </p:val>
                                        </p:tav>
                                        <p:tav tm="100000">
                                          <p:val>
                                            <p:strVal val="#ppt_x"/>
                                          </p:val>
                                        </p:tav>
                                      </p:tavLst>
                                    </p:anim>
                                    <p:anim calcmode="lin" valueType="num">
                                      <p:cBhvr>
                                        <p:cTn id="3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fade">
                                      <p:cBhvr>
                                        <p:cTn id="36" dur="1000"/>
                                        <p:tgtEl>
                                          <p:spTgt spid="51"/>
                                        </p:tgtEl>
                                      </p:cBhvr>
                                    </p:animEffect>
                                    <p:anim calcmode="lin" valueType="num">
                                      <p:cBhvr>
                                        <p:cTn id="37" dur="1000" fill="hold"/>
                                        <p:tgtEl>
                                          <p:spTgt spid="51"/>
                                        </p:tgtEl>
                                        <p:attrNameLst>
                                          <p:attrName>ppt_x</p:attrName>
                                        </p:attrNameLst>
                                      </p:cBhvr>
                                      <p:tavLst>
                                        <p:tav tm="0">
                                          <p:val>
                                            <p:strVal val="#ppt_x"/>
                                          </p:val>
                                        </p:tav>
                                        <p:tav tm="100000">
                                          <p:val>
                                            <p:strVal val="#ppt_x"/>
                                          </p:val>
                                        </p:tav>
                                      </p:tavLst>
                                    </p:anim>
                                    <p:anim calcmode="lin" valueType="num">
                                      <p:cBhvr>
                                        <p:cTn id="38"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heel(1)">
                                      <p:cBhvr>
                                        <p:cTn id="43" dur="20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500" fill="hold"/>
                                        <p:tgtEl>
                                          <p:spTgt spid="6"/>
                                        </p:tgtEl>
                                        <p:attrNameLst>
                                          <p:attrName>ppt_w</p:attrName>
                                        </p:attrNameLst>
                                      </p:cBhvr>
                                      <p:tavLst>
                                        <p:tav tm="0">
                                          <p:val>
                                            <p:fltVal val="0"/>
                                          </p:val>
                                        </p:tav>
                                        <p:tav tm="100000">
                                          <p:val>
                                            <p:strVal val="#ppt_w"/>
                                          </p:val>
                                        </p:tav>
                                      </p:tavLst>
                                    </p:anim>
                                    <p:anim calcmode="lin" valueType="num">
                                      <p:cBhvr>
                                        <p:cTn id="56" dur="500" fill="hold"/>
                                        <p:tgtEl>
                                          <p:spTgt spid="6"/>
                                        </p:tgtEl>
                                        <p:attrNameLst>
                                          <p:attrName>ppt_h</p:attrName>
                                        </p:attrNameLst>
                                      </p:cBhvr>
                                      <p:tavLst>
                                        <p:tav tm="0">
                                          <p:val>
                                            <p:fltVal val="0"/>
                                          </p:val>
                                        </p:tav>
                                        <p:tav tm="100000">
                                          <p:val>
                                            <p:strVal val="#ppt_h"/>
                                          </p:val>
                                        </p:tav>
                                      </p:tavLst>
                                    </p:anim>
                                    <p:animEffect transition="in" filter="fade">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57"/>
                                        </p:tgtEl>
                                        <p:attrNameLst>
                                          <p:attrName>style.visibility</p:attrName>
                                        </p:attrNameLst>
                                      </p:cBhvr>
                                      <p:to>
                                        <p:strVal val="visible"/>
                                      </p:to>
                                    </p:set>
                                    <p:animEffect transition="in" filter="fade">
                                      <p:cBhvr>
                                        <p:cTn id="62" dur="1000"/>
                                        <p:tgtEl>
                                          <p:spTgt spid="57"/>
                                        </p:tgtEl>
                                      </p:cBhvr>
                                    </p:animEffect>
                                    <p:anim calcmode="lin" valueType="num">
                                      <p:cBhvr>
                                        <p:cTn id="63" dur="1000" fill="hold"/>
                                        <p:tgtEl>
                                          <p:spTgt spid="57"/>
                                        </p:tgtEl>
                                        <p:attrNameLst>
                                          <p:attrName>ppt_x</p:attrName>
                                        </p:attrNameLst>
                                      </p:cBhvr>
                                      <p:tavLst>
                                        <p:tav tm="0">
                                          <p:val>
                                            <p:strVal val="#ppt_x"/>
                                          </p:val>
                                        </p:tav>
                                        <p:tav tm="100000">
                                          <p:val>
                                            <p:strVal val="#ppt_x"/>
                                          </p:val>
                                        </p:tav>
                                      </p:tavLst>
                                    </p:anim>
                                    <p:anim calcmode="lin" valueType="num">
                                      <p:cBhvr>
                                        <p:cTn id="64"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300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1000"/>
                                        <p:tgtEl>
                                          <p:spTgt spid="10"/>
                                        </p:tgtEl>
                                      </p:cBhvr>
                                    </p:animEffect>
                                    <p:anim calcmode="lin" valueType="num">
                                      <p:cBhvr>
                                        <p:cTn id="70" dur="1000" fill="hold"/>
                                        <p:tgtEl>
                                          <p:spTgt spid="10"/>
                                        </p:tgtEl>
                                        <p:attrNameLst>
                                          <p:attrName>ppt_x</p:attrName>
                                        </p:attrNameLst>
                                      </p:cBhvr>
                                      <p:tavLst>
                                        <p:tav tm="0">
                                          <p:val>
                                            <p:strVal val="#ppt_x"/>
                                          </p:val>
                                        </p:tav>
                                        <p:tav tm="100000">
                                          <p:val>
                                            <p:strVal val="#ppt_x"/>
                                          </p:val>
                                        </p:tav>
                                      </p:tavLst>
                                    </p:anim>
                                    <p:anim calcmode="lin" valueType="num">
                                      <p:cBhvr>
                                        <p:cTn id="7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3000"/>
                                  </p:stCondLst>
                                  <p:childTnLst>
                                    <p:set>
                                      <p:cBhvr>
                                        <p:cTn id="75" dur="1" fill="hold">
                                          <p:stCondLst>
                                            <p:cond delay="0"/>
                                          </p:stCondLst>
                                        </p:cTn>
                                        <p:tgtEl>
                                          <p:spTgt spid="54"/>
                                        </p:tgtEl>
                                        <p:attrNameLst>
                                          <p:attrName>style.visibility</p:attrName>
                                        </p:attrNameLst>
                                      </p:cBhvr>
                                      <p:to>
                                        <p:strVal val="visible"/>
                                      </p:to>
                                    </p:set>
                                    <p:animEffect transition="in" filter="fade">
                                      <p:cBhvr>
                                        <p:cTn id="76" dur="1000"/>
                                        <p:tgtEl>
                                          <p:spTgt spid="54"/>
                                        </p:tgtEl>
                                      </p:cBhvr>
                                    </p:animEffect>
                                    <p:anim calcmode="lin" valueType="num">
                                      <p:cBhvr>
                                        <p:cTn id="77" dur="1000" fill="hold"/>
                                        <p:tgtEl>
                                          <p:spTgt spid="54"/>
                                        </p:tgtEl>
                                        <p:attrNameLst>
                                          <p:attrName>ppt_x</p:attrName>
                                        </p:attrNameLst>
                                      </p:cBhvr>
                                      <p:tavLst>
                                        <p:tav tm="0">
                                          <p:val>
                                            <p:strVal val="#ppt_x"/>
                                          </p:val>
                                        </p:tav>
                                        <p:tav tm="100000">
                                          <p:val>
                                            <p:strVal val="#ppt_x"/>
                                          </p:val>
                                        </p:tav>
                                      </p:tavLst>
                                    </p:anim>
                                    <p:anim calcmode="lin" valueType="num">
                                      <p:cBhvr>
                                        <p:cTn id="78"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3000"/>
                                  </p:stCondLst>
                                  <p:childTnLst>
                                    <p:set>
                                      <p:cBhvr>
                                        <p:cTn id="82" dur="1" fill="hold">
                                          <p:stCondLst>
                                            <p:cond delay="0"/>
                                          </p:stCondLst>
                                        </p:cTn>
                                        <p:tgtEl>
                                          <p:spTgt spid="9"/>
                                        </p:tgtEl>
                                        <p:attrNameLst>
                                          <p:attrName>style.visibility</p:attrName>
                                        </p:attrNameLst>
                                      </p:cBhvr>
                                      <p:to>
                                        <p:strVal val="visible"/>
                                      </p:to>
                                    </p:set>
                                    <p:animEffect transition="in" filter="fade">
                                      <p:cBhvr>
                                        <p:cTn id="83" dur="1000"/>
                                        <p:tgtEl>
                                          <p:spTgt spid="9"/>
                                        </p:tgtEl>
                                      </p:cBhvr>
                                    </p:animEffect>
                                    <p:anim calcmode="lin" valueType="num">
                                      <p:cBhvr>
                                        <p:cTn id="84" dur="1000" fill="hold"/>
                                        <p:tgtEl>
                                          <p:spTgt spid="9"/>
                                        </p:tgtEl>
                                        <p:attrNameLst>
                                          <p:attrName>ppt_x</p:attrName>
                                        </p:attrNameLst>
                                      </p:cBhvr>
                                      <p:tavLst>
                                        <p:tav tm="0">
                                          <p:val>
                                            <p:strVal val="#ppt_x"/>
                                          </p:val>
                                        </p:tav>
                                        <p:tav tm="100000">
                                          <p:val>
                                            <p:strVal val="#ppt_x"/>
                                          </p:val>
                                        </p:tav>
                                      </p:tavLst>
                                    </p:anim>
                                    <p:anim calcmode="lin" valueType="num">
                                      <p:cBhvr>
                                        <p:cTn id="8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3000"/>
                                  </p:stCondLst>
                                  <p:childTnLst>
                                    <p:set>
                                      <p:cBhvr>
                                        <p:cTn id="89" dur="1" fill="hold">
                                          <p:stCondLst>
                                            <p:cond delay="0"/>
                                          </p:stCondLst>
                                        </p:cTn>
                                        <p:tgtEl>
                                          <p:spTgt spid="7"/>
                                        </p:tgtEl>
                                        <p:attrNameLst>
                                          <p:attrName>style.visibility</p:attrName>
                                        </p:attrNameLst>
                                      </p:cBhvr>
                                      <p:to>
                                        <p:strVal val="visible"/>
                                      </p:to>
                                    </p:set>
                                    <p:animEffect transition="in" filter="fade">
                                      <p:cBhvr>
                                        <p:cTn id="90" dur="1000"/>
                                        <p:tgtEl>
                                          <p:spTgt spid="7"/>
                                        </p:tgtEl>
                                      </p:cBhvr>
                                    </p:animEffect>
                                    <p:anim calcmode="lin" valueType="num">
                                      <p:cBhvr>
                                        <p:cTn id="91" dur="1000" fill="hold"/>
                                        <p:tgtEl>
                                          <p:spTgt spid="7"/>
                                        </p:tgtEl>
                                        <p:attrNameLst>
                                          <p:attrName>ppt_x</p:attrName>
                                        </p:attrNameLst>
                                      </p:cBhvr>
                                      <p:tavLst>
                                        <p:tav tm="0">
                                          <p:val>
                                            <p:strVal val="#ppt_x"/>
                                          </p:val>
                                        </p:tav>
                                        <p:tav tm="100000">
                                          <p:val>
                                            <p:strVal val="#ppt_x"/>
                                          </p:val>
                                        </p:tav>
                                      </p:tavLst>
                                    </p:anim>
                                    <p:anim calcmode="lin" valueType="num">
                                      <p:cBhvr>
                                        <p:cTn id="9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3000"/>
                                  </p:stCondLst>
                                  <p:childTnLst>
                                    <p:set>
                                      <p:cBhvr>
                                        <p:cTn id="96" dur="1" fill="hold">
                                          <p:stCondLst>
                                            <p:cond delay="0"/>
                                          </p:stCondLst>
                                        </p:cTn>
                                        <p:tgtEl>
                                          <p:spTgt spid="2"/>
                                        </p:tgtEl>
                                        <p:attrNameLst>
                                          <p:attrName>style.visibility</p:attrName>
                                        </p:attrNameLst>
                                      </p:cBhvr>
                                      <p:to>
                                        <p:strVal val="visible"/>
                                      </p:to>
                                    </p:set>
                                    <p:animEffect transition="in" filter="fade">
                                      <p:cBhvr>
                                        <p:cTn id="97" dur="1000"/>
                                        <p:tgtEl>
                                          <p:spTgt spid="2"/>
                                        </p:tgtEl>
                                      </p:cBhvr>
                                    </p:animEffect>
                                    <p:anim calcmode="lin" valueType="num">
                                      <p:cBhvr>
                                        <p:cTn id="98" dur="1000" fill="hold"/>
                                        <p:tgtEl>
                                          <p:spTgt spid="2"/>
                                        </p:tgtEl>
                                        <p:attrNameLst>
                                          <p:attrName>ppt_x</p:attrName>
                                        </p:attrNameLst>
                                      </p:cBhvr>
                                      <p:tavLst>
                                        <p:tav tm="0">
                                          <p:val>
                                            <p:strVal val="#ppt_x"/>
                                          </p:val>
                                        </p:tav>
                                        <p:tav tm="100000">
                                          <p:val>
                                            <p:strVal val="#ppt_x"/>
                                          </p:val>
                                        </p:tav>
                                      </p:tavLst>
                                    </p:anim>
                                    <p:anim calcmode="lin" valueType="num">
                                      <p:cBhvr>
                                        <p:cTn id="9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3000"/>
                                  </p:stCondLst>
                                  <p:childTnLst>
                                    <p:set>
                                      <p:cBhvr>
                                        <p:cTn id="103" dur="1" fill="hold">
                                          <p:stCondLst>
                                            <p:cond delay="0"/>
                                          </p:stCondLst>
                                        </p:cTn>
                                        <p:tgtEl>
                                          <p:spTgt spid="59"/>
                                        </p:tgtEl>
                                        <p:attrNameLst>
                                          <p:attrName>style.visibility</p:attrName>
                                        </p:attrNameLst>
                                      </p:cBhvr>
                                      <p:to>
                                        <p:strVal val="visible"/>
                                      </p:to>
                                    </p:set>
                                    <p:animEffect transition="in" filter="fade">
                                      <p:cBhvr>
                                        <p:cTn id="104" dur="1000"/>
                                        <p:tgtEl>
                                          <p:spTgt spid="59"/>
                                        </p:tgtEl>
                                      </p:cBhvr>
                                    </p:animEffect>
                                    <p:anim calcmode="lin" valueType="num">
                                      <p:cBhvr>
                                        <p:cTn id="105" dur="1000" fill="hold"/>
                                        <p:tgtEl>
                                          <p:spTgt spid="59"/>
                                        </p:tgtEl>
                                        <p:attrNameLst>
                                          <p:attrName>ppt_x</p:attrName>
                                        </p:attrNameLst>
                                      </p:cBhvr>
                                      <p:tavLst>
                                        <p:tav tm="0">
                                          <p:val>
                                            <p:strVal val="#ppt_x"/>
                                          </p:val>
                                        </p:tav>
                                        <p:tav tm="100000">
                                          <p:val>
                                            <p:strVal val="#ppt_x"/>
                                          </p:val>
                                        </p:tav>
                                      </p:tavLst>
                                    </p:anim>
                                    <p:anim calcmode="lin" valueType="num">
                                      <p:cBhvr>
                                        <p:cTn id="106"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6" presetClass="entr" presetSubtype="16" fill="hold" nodeType="clickEffect">
                                  <p:stCondLst>
                                    <p:cond delay="0"/>
                                  </p:stCondLst>
                                  <p:childTnLst>
                                    <p:set>
                                      <p:cBhvr>
                                        <p:cTn id="110" dur="1" fill="hold">
                                          <p:stCondLst>
                                            <p:cond delay="0"/>
                                          </p:stCondLst>
                                        </p:cTn>
                                        <p:tgtEl>
                                          <p:spTgt spid="23"/>
                                        </p:tgtEl>
                                        <p:attrNameLst>
                                          <p:attrName>style.visibility</p:attrName>
                                        </p:attrNameLst>
                                      </p:cBhvr>
                                      <p:to>
                                        <p:strVal val="visible"/>
                                      </p:to>
                                    </p:set>
                                    <p:animEffect transition="in" filter="circle(in)">
                                      <p:cBhvr>
                                        <p:cTn id="111" dur="2000"/>
                                        <p:tgtEl>
                                          <p:spTgt spid="23"/>
                                        </p:tgtEl>
                                      </p:cBhvr>
                                    </p:animEffect>
                                  </p:childTnLst>
                                </p:cTn>
                              </p:par>
                            </p:childTnLst>
                          </p:cTn>
                        </p:par>
                      </p:childTnLst>
                    </p:cTn>
                  </p:par>
                  <p:par>
                    <p:cTn id="112" fill="hold">
                      <p:stCondLst>
                        <p:cond delay="indefinite"/>
                      </p:stCondLst>
                      <p:childTnLst>
                        <p:par>
                          <p:cTn id="113" fill="hold">
                            <p:stCondLst>
                              <p:cond delay="0"/>
                            </p:stCondLst>
                            <p:childTnLst>
                              <p:par>
                                <p:cTn id="114" presetID="42" presetClass="entr" presetSubtype="0" fill="hold" grpId="0" nodeType="clickEffect">
                                  <p:stCondLst>
                                    <p:cond delay="0"/>
                                  </p:stCondLst>
                                  <p:childTnLst>
                                    <p:set>
                                      <p:cBhvr>
                                        <p:cTn id="115" dur="1" fill="hold">
                                          <p:stCondLst>
                                            <p:cond delay="0"/>
                                          </p:stCondLst>
                                        </p:cTn>
                                        <p:tgtEl>
                                          <p:spTgt spid="13"/>
                                        </p:tgtEl>
                                        <p:attrNameLst>
                                          <p:attrName>style.visibility</p:attrName>
                                        </p:attrNameLst>
                                      </p:cBhvr>
                                      <p:to>
                                        <p:strVal val="visible"/>
                                      </p:to>
                                    </p:set>
                                    <p:animEffect transition="in" filter="fade">
                                      <p:cBhvr>
                                        <p:cTn id="116" dur="1000"/>
                                        <p:tgtEl>
                                          <p:spTgt spid="13"/>
                                        </p:tgtEl>
                                      </p:cBhvr>
                                    </p:animEffect>
                                    <p:anim calcmode="lin" valueType="num">
                                      <p:cBhvr>
                                        <p:cTn id="117" dur="1000" fill="hold"/>
                                        <p:tgtEl>
                                          <p:spTgt spid="13"/>
                                        </p:tgtEl>
                                        <p:attrNameLst>
                                          <p:attrName>ppt_x</p:attrName>
                                        </p:attrNameLst>
                                      </p:cBhvr>
                                      <p:tavLst>
                                        <p:tav tm="0">
                                          <p:val>
                                            <p:strVal val="#ppt_x"/>
                                          </p:val>
                                        </p:tav>
                                        <p:tav tm="100000">
                                          <p:val>
                                            <p:strVal val="#ppt_x"/>
                                          </p:val>
                                        </p:tav>
                                      </p:tavLst>
                                    </p:anim>
                                    <p:anim calcmode="lin" valueType="num">
                                      <p:cBhvr>
                                        <p:cTn id="11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6" presetClass="entr" presetSubtype="16" fill="hold" nodeType="clickEffect">
                                  <p:stCondLst>
                                    <p:cond delay="0"/>
                                  </p:stCondLst>
                                  <p:childTnLst>
                                    <p:set>
                                      <p:cBhvr>
                                        <p:cTn id="122" dur="1" fill="hold">
                                          <p:stCondLst>
                                            <p:cond delay="0"/>
                                          </p:stCondLst>
                                        </p:cTn>
                                        <p:tgtEl>
                                          <p:spTgt spid="14"/>
                                        </p:tgtEl>
                                        <p:attrNameLst>
                                          <p:attrName>style.visibility</p:attrName>
                                        </p:attrNameLst>
                                      </p:cBhvr>
                                      <p:to>
                                        <p:strVal val="visible"/>
                                      </p:to>
                                    </p:set>
                                    <p:animEffect transition="in" filter="circle(in)">
                                      <p:cBhvr>
                                        <p:cTn id="123" dur="2000"/>
                                        <p:tgtEl>
                                          <p:spTgt spid="14"/>
                                        </p:tgtEl>
                                      </p:cBhvr>
                                    </p:animEffect>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20"/>
                                        </p:tgtEl>
                                        <p:attrNameLst>
                                          <p:attrName>style.visibility</p:attrName>
                                        </p:attrNameLst>
                                      </p:cBhvr>
                                      <p:to>
                                        <p:strVal val="visible"/>
                                      </p:to>
                                    </p:set>
                                    <p:animEffect transition="in" filter="fade">
                                      <p:cBhvr>
                                        <p:cTn id="128" dur="1000"/>
                                        <p:tgtEl>
                                          <p:spTgt spid="20"/>
                                        </p:tgtEl>
                                      </p:cBhvr>
                                    </p:animEffect>
                                    <p:anim calcmode="lin" valueType="num">
                                      <p:cBhvr>
                                        <p:cTn id="129" dur="1000" fill="hold"/>
                                        <p:tgtEl>
                                          <p:spTgt spid="20"/>
                                        </p:tgtEl>
                                        <p:attrNameLst>
                                          <p:attrName>ppt_x</p:attrName>
                                        </p:attrNameLst>
                                      </p:cBhvr>
                                      <p:tavLst>
                                        <p:tav tm="0">
                                          <p:val>
                                            <p:strVal val="#ppt_x"/>
                                          </p:val>
                                        </p:tav>
                                        <p:tav tm="100000">
                                          <p:val>
                                            <p:strVal val="#ppt_x"/>
                                          </p:val>
                                        </p:tav>
                                      </p:tavLst>
                                    </p:anim>
                                    <p:anim calcmode="lin" valueType="num">
                                      <p:cBhvr>
                                        <p:cTn id="1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11"/>
                                        </p:tgtEl>
                                        <p:attrNameLst>
                                          <p:attrName>style.visibility</p:attrName>
                                        </p:attrNameLst>
                                      </p:cBhvr>
                                      <p:to>
                                        <p:strVal val="visible"/>
                                      </p:to>
                                    </p:set>
                                    <p:animEffect transition="in" filter="fade">
                                      <p:cBhvr>
                                        <p:cTn id="135" dur="1000"/>
                                        <p:tgtEl>
                                          <p:spTgt spid="11"/>
                                        </p:tgtEl>
                                      </p:cBhvr>
                                    </p:animEffect>
                                    <p:anim calcmode="lin" valueType="num">
                                      <p:cBhvr>
                                        <p:cTn id="136" dur="1000" fill="hold"/>
                                        <p:tgtEl>
                                          <p:spTgt spid="11"/>
                                        </p:tgtEl>
                                        <p:attrNameLst>
                                          <p:attrName>ppt_x</p:attrName>
                                        </p:attrNameLst>
                                      </p:cBhvr>
                                      <p:tavLst>
                                        <p:tav tm="0">
                                          <p:val>
                                            <p:strVal val="#ppt_x"/>
                                          </p:val>
                                        </p:tav>
                                        <p:tav tm="100000">
                                          <p:val>
                                            <p:strVal val="#ppt_x"/>
                                          </p:val>
                                        </p:tav>
                                      </p:tavLst>
                                    </p:anim>
                                    <p:anim calcmode="lin" valueType="num">
                                      <p:cBhvr>
                                        <p:cTn id="1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6" presetClass="entr" presetSubtype="16" fill="hold" nodeType="clickEffect">
                                  <p:stCondLst>
                                    <p:cond delay="0"/>
                                  </p:stCondLst>
                                  <p:childTnLst>
                                    <p:set>
                                      <p:cBhvr>
                                        <p:cTn id="141" dur="1" fill="hold">
                                          <p:stCondLst>
                                            <p:cond delay="0"/>
                                          </p:stCondLst>
                                        </p:cTn>
                                        <p:tgtEl>
                                          <p:spTgt spid="22"/>
                                        </p:tgtEl>
                                        <p:attrNameLst>
                                          <p:attrName>style.visibility</p:attrName>
                                        </p:attrNameLst>
                                      </p:cBhvr>
                                      <p:to>
                                        <p:strVal val="visible"/>
                                      </p:to>
                                    </p:set>
                                    <p:animEffect transition="in" filter="circle(in)">
                                      <p:cBhvr>
                                        <p:cTn id="142" dur="2000"/>
                                        <p:tgtEl>
                                          <p:spTgt spid="22"/>
                                        </p:tgtEl>
                                      </p:cBhvr>
                                    </p:animEffect>
                                  </p:childTnLst>
                                </p:cTn>
                              </p:par>
                            </p:childTnLst>
                          </p:cTn>
                        </p:par>
                      </p:childTnLst>
                    </p:cTn>
                  </p:par>
                  <p:par>
                    <p:cTn id="143" fill="hold">
                      <p:stCondLst>
                        <p:cond delay="indefinite"/>
                      </p:stCondLst>
                      <p:childTnLst>
                        <p:par>
                          <p:cTn id="144" fill="hold">
                            <p:stCondLst>
                              <p:cond delay="0"/>
                            </p:stCondLst>
                            <p:childTnLst>
                              <p:par>
                                <p:cTn id="145" presetID="6" presetClass="entr" presetSubtype="16" fill="hold" nodeType="clickEffect">
                                  <p:stCondLst>
                                    <p:cond delay="0"/>
                                  </p:stCondLst>
                                  <p:childTnLst>
                                    <p:set>
                                      <p:cBhvr>
                                        <p:cTn id="146" dur="1" fill="hold">
                                          <p:stCondLst>
                                            <p:cond delay="0"/>
                                          </p:stCondLst>
                                        </p:cTn>
                                        <p:tgtEl>
                                          <p:spTgt spid="27"/>
                                        </p:tgtEl>
                                        <p:attrNameLst>
                                          <p:attrName>style.visibility</p:attrName>
                                        </p:attrNameLst>
                                      </p:cBhvr>
                                      <p:to>
                                        <p:strVal val="visible"/>
                                      </p:to>
                                    </p:set>
                                    <p:animEffect transition="in" filter="circle(in)">
                                      <p:cBhvr>
                                        <p:cTn id="147" dur="2000"/>
                                        <p:tgtEl>
                                          <p:spTgt spid="27"/>
                                        </p:tgtEl>
                                      </p:cBhvr>
                                    </p:animEffect>
                                  </p:childTnLst>
                                </p:cTn>
                              </p:par>
                            </p:childTnLst>
                          </p:cTn>
                        </p:par>
                      </p:childTnLst>
                    </p:cTn>
                  </p:par>
                  <p:par>
                    <p:cTn id="148" fill="hold">
                      <p:stCondLst>
                        <p:cond delay="indefinite"/>
                      </p:stCondLst>
                      <p:childTnLst>
                        <p:par>
                          <p:cTn id="149" fill="hold">
                            <p:stCondLst>
                              <p:cond delay="0"/>
                            </p:stCondLst>
                            <p:childTnLst>
                              <p:par>
                                <p:cTn id="150" presetID="42" presetClass="entr" presetSubtype="0" fill="hold" grpId="0" nodeType="clickEffect">
                                  <p:stCondLst>
                                    <p:cond delay="0"/>
                                  </p:stCondLst>
                                  <p:childTnLst>
                                    <p:set>
                                      <p:cBhvr>
                                        <p:cTn id="151" dur="1" fill="hold">
                                          <p:stCondLst>
                                            <p:cond delay="0"/>
                                          </p:stCondLst>
                                        </p:cTn>
                                        <p:tgtEl>
                                          <p:spTgt spid="30"/>
                                        </p:tgtEl>
                                        <p:attrNameLst>
                                          <p:attrName>style.visibility</p:attrName>
                                        </p:attrNameLst>
                                      </p:cBhvr>
                                      <p:to>
                                        <p:strVal val="visible"/>
                                      </p:to>
                                    </p:set>
                                    <p:animEffect transition="in" filter="fade">
                                      <p:cBhvr>
                                        <p:cTn id="152" dur="1000"/>
                                        <p:tgtEl>
                                          <p:spTgt spid="30"/>
                                        </p:tgtEl>
                                      </p:cBhvr>
                                    </p:animEffect>
                                    <p:anim calcmode="lin" valueType="num">
                                      <p:cBhvr>
                                        <p:cTn id="153" dur="1000" fill="hold"/>
                                        <p:tgtEl>
                                          <p:spTgt spid="30"/>
                                        </p:tgtEl>
                                        <p:attrNameLst>
                                          <p:attrName>ppt_x</p:attrName>
                                        </p:attrNameLst>
                                      </p:cBhvr>
                                      <p:tavLst>
                                        <p:tav tm="0">
                                          <p:val>
                                            <p:strVal val="#ppt_x"/>
                                          </p:val>
                                        </p:tav>
                                        <p:tav tm="100000">
                                          <p:val>
                                            <p:strVal val="#ppt_x"/>
                                          </p:val>
                                        </p:tav>
                                      </p:tavLst>
                                    </p:anim>
                                    <p:anim calcmode="lin" valueType="num">
                                      <p:cBhvr>
                                        <p:cTn id="15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1" grpId="0"/>
      <p:bldP spid="51" grpId="0"/>
      <p:bldP spid="8" grpId="0"/>
      <p:bldP spid="59" grpId="0"/>
      <p:bldP spid="54" grpId="0"/>
      <p:bldP spid="2" grpId="0"/>
      <p:bldP spid="9" grpId="0"/>
      <p:bldP spid="10" grpId="0"/>
      <p:bldP spid="13" grpId="0"/>
      <p:bldP spid="20" grpId="0"/>
      <p:bldP spid="30" grpId="0"/>
      <p:bldP spid="7"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3629248" y="620981"/>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Zasoby w zarządzie nadleśnictwa</a:t>
            </a:r>
            <a:endParaRPr lang="pl-PL" sz="3152" dirty="0"/>
          </a:p>
        </p:txBody>
      </p:sp>
      <p:sp>
        <p:nvSpPr>
          <p:cNvPr id="9" name="pole tekstowe 8">
            <a:extLst>
              <a:ext uri="{FF2B5EF4-FFF2-40B4-BE49-F238E27FC236}">
                <a16:creationId xmlns:a16="http://schemas.microsoft.com/office/drawing/2014/main" id="{250AE974-EA2C-219E-2A98-DD409A6D130E}"/>
              </a:ext>
            </a:extLst>
          </p:cNvPr>
          <p:cNvSpPr txBox="1"/>
          <p:nvPr/>
        </p:nvSpPr>
        <p:spPr>
          <a:xfrm>
            <a:off x="3413224" y="2980771"/>
            <a:ext cx="9581606" cy="369332"/>
          </a:xfrm>
          <a:prstGeom prst="rect">
            <a:avLst/>
          </a:prstGeom>
          <a:noFill/>
        </p:spPr>
        <p:txBody>
          <a:bodyPr wrap="square">
            <a:spAutoFit/>
          </a:bodyPr>
          <a:lstStyle/>
          <a:p>
            <a:r>
              <a:rPr lang="pl-PL" altLang="pl-PL" sz="1800" b="1" dirty="0">
                <a:solidFill>
                  <a:srgbClr val="005023"/>
                </a:solidFill>
                <a:latin typeface="Arial" pitchFamily="34" charset="0"/>
                <a:cs typeface="Arial" pitchFamily="34" charset="0"/>
              </a:rPr>
              <a:t>Skład gatunkowy lasów</a:t>
            </a:r>
            <a:endParaRPr lang="pl-PL" sz="1800" dirty="0"/>
          </a:p>
        </p:txBody>
      </p:sp>
      <p:sp>
        <p:nvSpPr>
          <p:cNvPr id="11" name="pole tekstowe 10">
            <a:extLst>
              <a:ext uri="{FF2B5EF4-FFF2-40B4-BE49-F238E27FC236}">
                <a16:creationId xmlns:a16="http://schemas.microsoft.com/office/drawing/2014/main" id="{3D175E25-B618-7296-3DD5-41D60DD411D3}"/>
              </a:ext>
            </a:extLst>
          </p:cNvPr>
          <p:cNvSpPr txBox="1"/>
          <p:nvPr/>
        </p:nvSpPr>
        <p:spPr>
          <a:xfrm>
            <a:off x="2089172" y="3956010"/>
            <a:ext cx="1766467" cy="369332"/>
          </a:xfrm>
          <a:prstGeom prst="rect">
            <a:avLst/>
          </a:prstGeom>
          <a:noFill/>
        </p:spPr>
        <p:txBody>
          <a:bodyPr wrap="square">
            <a:spAutoFit/>
          </a:bodyPr>
          <a:lstStyle/>
          <a:p>
            <a:r>
              <a:rPr lang="pl-PL" altLang="pl-PL" sz="1800" b="1" dirty="0">
                <a:solidFill>
                  <a:srgbClr val="005023"/>
                </a:solidFill>
                <a:latin typeface="Arial" pitchFamily="34" charset="0"/>
                <a:cs typeface="Arial" pitchFamily="34" charset="0"/>
              </a:rPr>
              <a:t>Nadleśnictwo:</a:t>
            </a:r>
            <a:endParaRPr lang="pl-PL" sz="1800" dirty="0"/>
          </a:p>
        </p:txBody>
      </p:sp>
      <p:sp>
        <p:nvSpPr>
          <p:cNvPr id="13" name="pole tekstowe 12">
            <a:extLst>
              <a:ext uri="{FF2B5EF4-FFF2-40B4-BE49-F238E27FC236}">
                <a16:creationId xmlns:a16="http://schemas.microsoft.com/office/drawing/2014/main" id="{0DC4BA23-3D87-7EC4-D9FD-5BF81A217A31}"/>
              </a:ext>
            </a:extLst>
          </p:cNvPr>
          <p:cNvSpPr txBox="1"/>
          <p:nvPr/>
        </p:nvSpPr>
        <p:spPr>
          <a:xfrm>
            <a:off x="1701614" y="5374010"/>
            <a:ext cx="2188148" cy="369332"/>
          </a:xfrm>
          <a:prstGeom prst="rect">
            <a:avLst/>
          </a:prstGeom>
          <a:noFill/>
        </p:spPr>
        <p:txBody>
          <a:bodyPr wrap="square">
            <a:spAutoFit/>
          </a:bodyPr>
          <a:lstStyle/>
          <a:p>
            <a:r>
              <a:rPr lang="pl-PL" altLang="pl-PL" sz="1800" b="1" dirty="0">
                <a:solidFill>
                  <a:srgbClr val="005023"/>
                </a:solidFill>
                <a:latin typeface="Arial" pitchFamily="34" charset="0"/>
                <a:cs typeface="Arial" pitchFamily="34" charset="0"/>
              </a:rPr>
              <a:t>Gmina Zgorzelec:</a:t>
            </a:r>
            <a:endParaRPr lang="pl-PL" sz="1800" dirty="0"/>
          </a:p>
        </p:txBody>
      </p:sp>
      <p:sp>
        <p:nvSpPr>
          <p:cNvPr id="4" name="Prostokąt 3">
            <a:extLst>
              <a:ext uri="{FF2B5EF4-FFF2-40B4-BE49-F238E27FC236}">
                <a16:creationId xmlns:a16="http://schemas.microsoft.com/office/drawing/2014/main" id="{9D59B5BF-909F-BD5B-5EBD-C35D0EAD9444}"/>
              </a:ext>
            </a:extLst>
          </p:cNvPr>
          <p:cNvSpPr/>
          <p:nvPr/>
        </p:nvSpPr>
        <p:spPr>
          <a:xfrm>
            <a:off x="10686032" y="261442"/>
            <a:ext cx="1152128" cy="740646"/>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l-PL"/>
          </a:p>
        </p:txBody>
      </p:sp>
      <p:graphicFrame>
        <p:nvGraphicFramePr>
          <p:cNvPr id="6" name="Tabela 5">
            <a:extLst>
              <a:ext uri="{FF2B5EF4-FFF2-40B4-BE49-F238E27FC236}">
                <a16:creationId xmlns:a16="http://schemas.microsoft.com/office/drawing/2014/main" id="{7B92957E-E2A3-04BE-664D-7ED089B4C73E}"/>
              </a:ext>
            </a:extLst>
          </p:cNvPr>
          <p:cNvGraphicFramePr>
            <a:graphicFrameLocks noGrp="1"/>
          </p:cNvGraphicFramePr>
          <p:nvPr>
            <p:extLst>
              <p:ext uri="{D42A27DB-BD31-4B8C-83A1-F6EECF244321}">
                <p14:modId xmlns:p14="http://schemas.microsoft.com/office/powerpoint/2010/main" val="4224875727"/>
              </p:ext>
            </p:extLst>
          </p:nvPr>
        </p:nvGraphicFramePr>
        <p:xfrm>
          <a:off x="3003688" y="1257655"/>
          <a:ext cx="6533852" cy="1402436"/>
        </p:xfrm>
        <a:graphic>
          <a:graphicData uri="http://schemas.openxmlformats.org/drawingml/2006/table">
            <a:tbl>
              <a:tblPr/>
              <a:tblGrid>
                <a:gridCol w="2576557">
                  <a:extLst>
                    <a:ext uri="{9D8B030D-6E8A-4147-A177-3AD203B41FA5}">
                      <a16:colId xmlns:a16="http://schemas.microsoft.com/office/drawing/2014/main" val="4261166722"/>
                    </a:ext>
                  </a:extLst>
                </a:gridCol>
                <a:gridCol w="1553331">
                  <a:extLst>
                    <a:ext uri="{9D8B030D-6E8A-4147-A177-3AD203B41FA5}">
                      <a16:colId xmlns:a16="http://schemas.microsoft.com/office/drawing/2014/main" val="2491532807"/>
                    </a:ext>
                  </a:extLst>
                </a:gridCol>
                <a:gridCol w="1171162">
                  <a:extLst>
                    <a:ext uri="{9D8B030D-6E8A-4147-A177-3AD203B41FA5}">
                      <a16:colId xmlns:a16="http://schemas.microsoft.com/office/drawing/2014/main" val="1537411420"/>
                    </a:ext>
                  </a:extLst>
                </a:gridCol>
                <a:gridCol w="1232802">
                  <a:extLst>
                    <a:ext uri="{9D8B030D-6E8A-4147-A177-3AD203B41FA5}">
                      <a16:colId xmlns:a16="http://schemas.microsoft.com/office/drawing/2014/main" val="319819992"/>
                    </a:ext>
                  </a:extLst>
                </a:gridCol>
              </a:tblGrid>
              <a:tr h="227115">
                <a:tc>
                  <a:txBody>
                    <a:bodyPr/>
                    <a:lstStyle/>
                    <a:p>
                      <a:pPr algn="l" fontAlgn="b">
                        <a:buNone/>
                      </a:pPr>
                      <a:r>
                        <a:rPr lang="pl-PL" sz="1400" b="0" i="0" u="none" strike="noStrike">
                          <a:solidFill>
                            <a:srgbClr val="375623"/>
                          </a:solidFill>
                          <a:effectLst/>
                          <a:latin typeface="Arial" panose="020B060402020202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b">
                        <a:buNone/>
                      </a:pPr>
                      <a:r>
                        <a:rPr lang="pl-PL" sz="1400" b="1" i="0" u="none" strike="noStrike">
                          <a:solidFill>
                            <a:srgbClr val="375623"/>
                          </a:solidFill>
                          <a:effectLst/>
                          <a:latin typeface="Arial" panose="020B0604020202020204" pitchFamily="34" charset="0"/>
                        </a:rPr>
                        <a:t>Pow. ogółem (ha)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b">
                        <a:buNone/>
                      </a:pPr>
                      <a:r>
                        <a:rPr lang="pl-PL" sz="1400" b="1" i="0" u="none" strike="noStrike">
                          <a:solidFill>
                            <a:srgbClr val="375623"/>
                          </a:solidFill>
                          <a:effectLst/>
                          <a:latin typeface="Arial" panose="020B0604020202020204" pitchFamily="34" charset="0"/>
                        </a:rPr>
                        <a:t>Lasy (ha)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tc>
                  <a:txBody>
                    <a:bodyPr/>
                    <a:lstStyle/>
                    <a:p>
                      <a:pPr algn="ctr" fontAlgn="b">
                        <a:buNone/>
                      </a:pPr>
                      <a:r>
                        <a:rPr lang="pl-PL" sz="1400" b="1" i="0" u="none" strike="noStrike">
                          <a:solidFill>
                            <a:srgbClr val="375623"/>
                          </a:solidFill>
                          <a:effectLst/>
                          <a:latin typeface="Arial" panose="020B0604020202020204" pitchFamily="34" charset="0"/>
                        </a:rPr>
                        <a:t>Średni wiek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F7F7"/>
                    </a:solidFill>
                  </a:tcPr>
                </a:tc>
                <a:extLst>
                  <a:ext uri="{0D108BD9-81ED-4DB2-BD59-A6C34878D82A}">
                    <a16:rowId xmlns:a16="http://schemas.microsoft.com/office/drawing/2014/main" val="3670880318"/>
                  </a:ext>
                </a:extLst>
              </a:tr>
              <a:tr h="827551">
                <a:tc>
                  <a:txBody>
                    <a:bodyPr/>
                    <a:lstStyle/>
                    <a:p>
                      <a:pPr algn="l" fontAlgn="ctr">
                        <a:buNone/>
                      </a:pPr>
                      <a:r>
                        <a:rPr lang="pl-PL" sz="1400" b="1" i="0" u="none" strike="noStrike">
                          <a:solidFill>
                            <a:srgbClr val="375623"/>
                          </a:solidFill>
                          <a:effectLst/>
                          <a:latin typeface="Arial" panose="020B0604020202020204" pitchFamily="34" charset="0"/>
                        </a:rPr>
                        <a:t>Nadleśnictwo Pieńsk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1400" b="1" i="0" u="none" strike="noStrike">
                          <a:solidFill>
                            <a:srgbClr val="375623"/>
                          </a:solidFill>
                          <a:effectLst/>
                          <a:latin typeface="Arial" panose="020B0604020202020204" pitchFamily="34" charset="0"/>
                        </a:rPr>
                        <a:t>18 711,36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1400" b="1" i="0" u="none" strike="noStrike">
                          <a:solidFill>
                            <a:srgbClr val="375623"/>
                          </a:solidFill>
                          <a:effectLst/>
                          <a:latin typeface="Arial" panose="020B0604020202020204" pitchFamily="34" charset="0"/>
                        </a:rPr>
                        <a:t>18237,8868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1400" b="1" i="0" u="none" strike="noStrike">
                          <a:solidFill>
                            <a:srgbClr val="375623"/>
                          </a:solidFill>
                          <a:effectLst/>
                          <a:latin typeface="Arial" panose="020B0604020202020204" pitchFamily="34" charset="0"/>
                        </a:rPr>
                        <a:t>59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08846899"/>
                  </a:ext>
                </a:extLst>
              </a:tr>
              <a:tr h="347770">
                <a:tc>
                  <a:txBody>
                    <a:bodyPr/>
                    <a:lstStyle/>
                    <a:p>
                      <a:pPr algn="l" fontAlgn="ctr">
                        <a:buNone/>
                      </a:pPr>
                      <a:r>
                        <a:rPr lang="pl-PL" sz="1400" b="1" i="0" u="none" strike="noStrike" dirty="0">
                          <a:solidFill>
                            <a:srgbClr val="005023"/>
                          </a:solidFill>
                          <a:effectLst/>
                          <a:latin typeface="Arial" panose="020B0604020202020204" pitchFamily="34" charset="0"/>
                        </a:rPr>
                        <a:t>Gmina Zgorzelec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1400" b="1" i="0" u="none" strike="noStrike">
                          <a:solidFill>
                            <a:srgbClr val="375623"/>
                          </a:solidFill>
                          <a:effectLst/>
                          <a:latin typeface="Arial" panose="020B0604020202020204" pitchFamily="34" charset="0"/>
                        </a:rPr>
                        <a:t>2 036,61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1400" b="1" i="0" u="none" strike="noStrike">
                          <a:solidFill>
                            <a:srgbClr val="375623"/>
                          </a:solidFill>
                          <a:effectLst/>
                          <a:latin typeface="Arial" panose="020B0604020202020204" pitchFamily="34" charset="0"/>
                        </a:rPr>
                        <a:t>1941,529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pl-PL" sz="1400" b="1" i="0" u="none" strike="noStrike" dirty="0">
                          <a:solidFill>
                            <a:srgbClr val="375623"/>
                          </a:solidFill>
                          <a:effectLst/>
                          <a:latin typeface="Arial" panose="020B0604020202020204" pitchFamily="34" charset="0"/>
                        </a:rPr>
                        <a:t>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23214101"/>
                  </a:ext>
                </a:extLst>
              </a:tr>
            </a:tbl>
          </a:graphicData>
        </a:graphic>
      </p:graphicFrame>
      <p:pic>
        <p:nvPicPr>
          <p:cNvPr id="7" name="Picture 4" descr="Inserted picture RelID:1">
            <a:extLst>
              <a:ext uri="{FF2B5EF4-FFF2-40B4-BE49-F238E27FC236}">
                <a16:creationId xmlns:a16="http://schemas.microsoft.com/office/drawing/2014/main" id="{00000000-0008-0000-0100-000002000000}"/>
              </a:ext>
            </a:extLst>
          </p:cNvPr>
          <p:cNvPicPr>
            <a:picLocks noChangeAspect="1"/>
          </p:cNvPicPr>
          <p:nvPr/>
        </p:nvPicPr>
        <p:blipFill>
          <a:blip r:embed="rId3"/>
          <a:stretch>
            <a:fillRect/>
          </a:stretch>
        </p:blipFill>
        <p:spPr>
          <a:xfrm>
            <a:off x="3889762" y="3503516"/>
            <a:ext cx="6694636" cy="1171078"/>
          </a:xfrm>
          <a:prstGeom prst="rect">
            <a:avLst/>
          </a:prstGeom>
        </p:spPr>
      </p:pic>
      <p:pic>
        <p:nvPicPr>
          <p:cNvPr id="10" name="Picture 19" descr="Inserted picture RelID:16">
            <a:extLst>
              <a:ext uri="{FF2B5EF4-FFF2-40B4-BE49-F238E27FC236}">
                <a16:creationId xmlns:a16="http://schemas.microsoft.com/office/drawing/2014/main" id="{00000000-0008-0000-0100-000011000000}"/>
              </a:ext>
            </a:extLst>
          </p:cNvPr>
          <p:cNvPicPr>
            <a:picLocks noChangeAspect="1"/>
          </p:cNvPicPr>
          <p:nvPr/>
        </p:nvPicPr>
        <p:blipFill>
          <a:blip r:embed="rId4"/>
          <a:stretch>
            <a:fillRect/>
          </a:stretch>
        </p:blipFill>
        <p:spPr>
          <a:xfrm>
            <a:off x="3989288" y="5198901"/>
            <a:ext cx="6595110" cy="479552"/>
          </a:xfrm>
          <a:prstGeom prst="rect">
            <a:avLst/>
          </a:prstGeom>
        </p:spPr>
      </p:pic>
    </p:spTree>
    <p:extLst>
      <p:ext uri="{BB962C8B-B14F-4D97-AF65-F5344CB8AC3E}">
        <p14:creationId xmlns:p14="http://schemas.microsoft.com/office/powerpoint/2010/main" val="19729123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heel(1)">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685032" y="539631"/>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Do kogo należą lasy w granicach nadleśnictwa</a:t>
            </a:r>
            <a:endParaRPr lang="pl-PL" sz="3152" dirty="0"/>
          </a:p>
        </p:txBody>
      </p:sp>
      <p:sp>
        <p:nvSpPr>
          <p:cNvPr id="16" name="pole tekstowe 15">
            <a:extLst>
              <a:ext uri="{FF2B5EF4-FFF2-40B4-BE49-F238E27FC236}">
                <a16:creationId xmlns:a16="http://schemas.microsoft.com/office/drawing/2014/main" id="{469BA229-C8C2-4CC3-A8CF-1DD181C0F0C1}"/>
              </a:ext>
            </a:extLst>
          </p:cNvPr>
          <p:cNvSpPr txBox="1"/>
          <p:nvPr/>
        </p:nvSpPr>
        <p:spPr>
          <a:xfrm>
            <a:off x="1108968" y="1896999"/>
            <a:ext cx="3353160" cy="600101"/>
          </a:xfrm>
          <a:prstGeom prst="rect">
            <a:avLst/>
          </a:prstGeom>
          <a:noFill/>
        </p:spPr>
        <p:txBody>
          <a:bodyPr wrap="square">
            <a:spAutoFit/>
          </a:bodyPr>
          <a:lstStyle/>
          <a:p>
            <a:pPr algn="just">
              <a:lnSpc>
                <a:spcPct val="107000"/>
              </a:lnSpc>
              <a:spcAft>
                <a:spcPts val="788"/>
              </a:spcAft>
            </a:pPr>
            <a:r>
              <a:rPr lang="pl-PL" sz="1600" b="1" i="1" dirty="0">
                <a:latin typeface="Arial" panose="020B0604020202020204" pitchFamily="34" charset="0"/>
                <a:ea typeface="Calibri" panose="020F0502020204030204" pitchFamily="34" charset="0"/>
                <a:cs typeface="Arial" panose="020B0604020202020204" pitchFamily="34" charset="0"/>
              </a:rPr>
              <a:t>Lasy różnych forma własności na terenie gminy</a:t>
            </a:r>
            <a:endParaRPr lang="pl-PL" sz="1600" i="1" dirty="0">
              <a:latin typeface="Arial" panose="020B0604020202020204" pitchFamily="34" charset="0"/>
              <a:ea typeface="Calibri" panose="020F0502020204030204" pitchFamily="34" charset="0"/>
              <a:cs typeface="Arial" panose="020B0604020202020204" pitchFamily="34" charset="0"/>
            </a:endParaRPr>
          </a:p>
        </p:txBody>
      </p:sp>
      <p:pic>
        <p:nvPicPr>
          <p:cNvPr id="3" name="Obraz 2">
            <a:extLst>
              <a:ext uri="{FF2B5EF4-FFF2-40B4-BE49-F238E27FC236}">
                <a16:creationId xmlns:a16="http://schemas.microsoft.com/office/drawing/2014/main" id="{C93D1893-0C8B-5497-6C17-572748C6FAA7}"/>
              </a:ext>
            </a:extLst>
          </p:cNvPr>
          <p:cNvPicPr>
            <a:picLocks noChangeAspect="1"/>
          </p:cNvPicPr>
          <p:nvPr/>
        </p:nvPicPr>
        <p:blipFill>
          <a:blip r:embed="rId3"/>
          <a:stretch>
            <a:fillRect/>
          </a:stretch>
        </p:blipFill>
        <p:spPr>
          <a:xfrm>
            <a:off x="2880343" y="3831481"/>
            <a:ext cx="1581785" cy="2924175"/>
          </a:xfrm>
          <a:prstGeom prst="rect">
            <a:avLst/>
          </a:prstGeom>
        </p:spPr>
      </p:pic>
      <p:sp>
        <p:nvSpPr>
          <p:cNvPr id="7" name="pole tekstowe 6">
            <a:extLst>
              <a:ext uri="{FF2B5EF4-FFF2-40B4-BE49-F238E27FC236}">
                <a16:creationId xmlns:a16="http://schemas.microsoft.com/office/drawing/2014/main" id="{1C1E8B8F-38D5-F17D-6418-5143EE742C53}"/>
              </a:ext>
            </a:extLst>
          </p:cNvPr>
          <p:cNvSpPr txBox="1"/>
          <p:nvPr/>
        </p:nvSpPr>
        <p:spPr>
          <a:xfrm>
            <a:off x="1108968" y="2468599"/>
            <a:ext cx="2777096" cy="461665"/>
          </a:xfrm>
          <a:prstGeom prst="rect">
            <a:avLst/>
          </a:prstGeom>
          <a:noFill/>
        </p:spPr>
        <p:txBody>
          <a:bodyPr wrap="square">
            <a:spAutoFit/>
          </a:bodyPr>
          <a:lstStyle/>
          <a:p>
            <a:r>
              <a:rPr lang="pl-PL" sz="1200" dirty="0">
                <a:hlinkClick r:id="rId4"/>
              </a:rPr>
              <a:t>https://www.bdl.lasy.gov.pl/portal/mapy</a:t>
            </a:r>
            <a:endParaRPr lang="pl-PL" sz="1200" dirty="0"/>
          </a:p>
          <a:p>
            <a:endParaRPr lang="pl-PL" sz="1200" dirty="0"/>
          </a:p>
        </p:txBody>
      </p:sp>
      <p:pic>
        <p:nvPicPr>
          <p:cNvPr id="6" name="Obraz 5">
            <a:extLst>
              <a:ext uri="{FF2B5EF4-FFF2-40B4-BE49-F238E27FC236}">
                <a16:creationId xmlns:a16="http://schemas.microsoft.com/office/drawing/2014/main" id="{66BC4C97-4CC2-9715-157B-127396E6BFAD}"/>
              </a:ext>
            </a:extLst>
          </p:cNvPr>
          <p:cNvPicPr>
            <a:picLocks noChangeAspect="1"/>
          </p:cNvPicPr>
          <p:nvPr/>
        </p:nvPicPr>
        <p:blipFill>
          <a:blip r:embed="rId5"/>
          <a:stretch>
            <a:fillRect/>
          </a:stretch>
        </p:blipFill>
        <p:spPr>
          <a:xfrm>
            <a:off x="4462129" y="946574"/>
            <a:ext cx="7015992" cy="5809082"/>
          </a:xfrm>
          <a:prstGeom prst="rect">
            <a:avLst/>
          </a:prstGeom>
        </p:spPr>
      </p:pic>
      <p:pic>
        <p:nvPicPr>
          <p:cNvPr id="4" name="Obraz 3">
            <a:extLst>
              <a:ext uri="{FF2B5EF4-FFF2-40B4-BE49-F238E27FC236}">
                <a16:creationId xmlns:a16="http://schemas.microsoft.com/office/drawing/2014/main" id="{F8D112D7-E47D-7B54-F38A-9D1C423CEED5}"/>
              </a:ext>
            </a:extLst>
          </p:cNvPr>
          <p:cNvPicPr>
            <a:picLocks noChangeAspect="1"/>
          </p:cNvPicPr>
          <p:nvPr/>
        </p:nvPicPr>
        <p:blipFill>
          <a:blip r:embed="rId6"/>
          <a:stretch>
            <a:fillRect/>
          </a:stretch>
        </p:blipFill>
        <p:spPr>
          <a:xfrm>
            <a:off x="10796281" y="45357"/>
            <a:ext cx="1176630" cy="762066"/>
          </a:xfrm>
          <a:prstGeom prst="rect">
            <a:avLst/>
          </a:prstGeom>
        </p:spPr>
      </p:pic>
    </p:spTree>
    <p:extLst>
      <p:ext uri="{BB962C8B-B14F-4D97-AF65-F5344CB8AC3E}">
        <p14:creationId xmlns:p14="http://schemas.microsoft.com/office/powerpoint/2010/main" val="55071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D83ECE36-47C5-4A03-8858-AEFC644B59C4}"/>
              </a:ext>
            </a:extLst>
          </p:cNvPr>
          <p:cNvSpPr txBox="1"/>
          <p:nvPr/>
        </p:nvSpPr>
        <p:spPr>
          <a:xfrm>
            <a:off x="1982811" y="846568"/>
            <a:ext cx="9581606" cy="456151"/>
          </a:xfrm>
          <a:prstGeom prst="rect">
            <a:avLst/>
          </a:prstGeom>
          <a:noFill/>
        </p:spPr>
        <p:txBody>
          <a:bodyPr wrap="square">
            <a:spAutoFit/>
          </a:bodyPr>
          <a:lstStyle/>
          <a:p>
            <a:r>
              <a:rPr lang="pl-PL" altLang="pl-PL" sz="2364" b="1" dirty="0">
                <a:solidFill>
                  <a:srgbClr val="005023"/>
                </a:solidFill>
                <a:latin typeface="Arial" pitchFamily="34" charset="0"/>
                <a:cs typeface="Arial" pitchFamily="34" charset="0"/>
              </a:rPr>
              <a:t>Infrastruktura nadleśnictwa</a:t>
            </a:r>
            <a:endParaRPr lang="pl-PL" sz="3152" dirty="0"/>
          </a:p>
        </p:txBody>
      </p:sp>
      <p:sp>
        <p:nvSpPr>
          <p:cNvPr id="8" name="pole tekstowe 7">
            <a:extLst>
              <a:ext uri="{FF2B5EF4-FFF2-40B4-BE49-F238E27FC236}">
                <a16:creationId xmlns:a16="http://schemas.microsoft.com/office/drawing/2014/main" id="{10E213F8-EF98-0EDD-8673-B749BD4FCFE7}"/>
              </a:ext>
            </a:extLst>
          </p:cNvPr>
          <p:cNvSpPr txBox="1"/>
          <p:nvPr/>
        </p:nvSpPr>
        <p:spPr>
          <a:xfrm>
            <a:off x="4637360" y="1615894"/>
            <a:ext cx="6941616" cy="3308598"/>
          </a:xfrm>
          <a:prstGeom prst="rect">
            <a:avLst/>
          </a:prstGeom>
          <a:noFill/>
        </p:spPr>
        <p:txBody>
          <a:bodyPr wrap="square">
            <a:spAutoFit/>
          </a:bodyPr>
          <a:lstStyle/>
          <a:p>
            <a:pPr algn="ctr">
              <a:buNone/>
            </a:pP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	</a:t>
            </a:r>
            <a:r>
              <a:rPr lang="pl-PL" sz="1100" b="1" dirty="0">
                <a:solidFill>
                  <a:srgbClr val="005023"/>
                </a:solidFill>
                <a:effectLst/>
                <a:latin typeface="Arial" panose="020B0604020202020204" pitchFamily="34" charset="0"/>
                <a:ea typeface="Calibri" panose="020F0502020204030204" pitchFamily="34" charset="0"/>
                <a:cs typeface="Arial" panose="020B0604020202020204" pitchFamily="34" charset="0"/>
              </a:rPr>
              <a:t>Teren Nadleśnictwa Pieńsk zaliczony został do II kategorii zagrożenia pożarowego.</a:t>
            </a:r>
          </a:p>
          <a:p>
            <a:pPr marL="449580" indent="7620" algn="ctr">
              <a:buNone/>
            </a:pPr>
            <a:r>
              <a:rPr lang="pl-PL" sz="1100" b="1" dirty="0">
                <a:solidFill>
                  <a:srgbClr val="005023"/>
                </a:solidFill>
                <a:effectLst/>
                <a:latin typeface="Arial" panose="020B0604020202020204" pitchFamily="34" charset="0"/>
                <a:ea typeface="Calibri" panose="020F0502020204030204" pitchFamily="34" charset="0"/>
                <a:cs typeface="Arial" panose="020B0604020202020204" pitchFamily="34" charset="0"/>
              </a:rPr>
              <a:t>Na system ochrony ppoż. w nadleśnictwie składa się: </a:t>
            </a:r>
          </a:p>
          <a:p>
            <a:pPr marL="1600200" lvl="3" indent="-228600">
              <a:buFont typeface="+mj-lt"/>
              <a:buAutoNum type="arabicPeriod"/>
            </a:pP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Punkt Alarmowo – Dyspozycyjny Nadleśnictwa Pieńsk zlokalizowany w budynku biurowym Nadleśnictwa Pieńsk (posiada zasilanie rezerwowe: agregat + SZR, łączność telefoniczną, GSM oraz radiową, system monitoringu wizyjnego z kamer zainstalowanych na wieżach ppoż. oraz system wczesnego wykrywania dymów);</a:t>
            </a:r>
            <a:endPar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endParaRPr>
          </a:p>
          <a:p>
            <a:pPr marL="1600200" lvl="3" indent="-228600">
              <a:buFont typeface="+mj-lt"/>
              <a:buAutoNum type="arabicPeriod"/>
            </a:pP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Baza sprzętu ppoż. zlokalizowana w zapleczu technicznym Nadleśnictwa Pieńsk, zawierająca niezbędny sprzęt podręczny (szpadle, tłumice, hydronetki), węże tłoczne, pompy pływające, pilarki).</a:t>
            </a:r>
            <a:endPar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endParaRPr>
          </a:p>
          <a:p>
            <a:pPr marL="1600200" lvl="3" indent="-228600">
              <a:buFont typeface="+mj-lt"/>
              <a:buAutoNum type="arabicPeriod"/>
            </a:pP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Wieża stalowa kratownicowa ppoż. w Pieńsku: działka  nr 272/187, </a:t>
            </a:r>
            <a:r>
              <a:rPr lang="pl-PL" sz="1100" dirty="0" err="1">
                <a:solidFill>
                  <a:srgbClr val="005023"/>
                </a:solidFill>
                <a:effectLst/>
                <a:latin typeface="Arial" panose="020B0604020202020204" pitchFamily="34" charset="0"/>
                <a:ea typeface="Times New Roman" panose="02020603050405020304" pitchFamily="18" charset="0"/>
                <a:cs typeface="Arial" panose="020B0604020202020204" pitchFamily="34" charset="0"/>
              </a:rPr>
              <a:t>obr</a:t>
            </a: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 0003 Pieńsk (obiekt zaopatrzony w system monitoringu posiadający instalację PV oraz łączność światłowodową z PAD Nadleśnictwa);</a:t>
            </a:r>
            <a:endPar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endParaRPr>
          </a:p>
          <a:p>
            <a:pPr marL="1600200" lvl="3" indent="-228600">
              <a:buFont typeface="+mj-lt"/>
              <a:buAutoNum type="arabicPeriod"/>
            </a:pP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Samochód patrolowo – gaśniczy służący patrolowaniu terenów leśnych.</a:t>
            </a:r>
            <a:endPar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endParaRPr>
          </a:p>
          <a:p>
            <a:pPr marL="1600200" lvl="3" indent="-228600">
              <a:buFont typeface="+mj-lt"/>
              <a:buAutoNum type="arabicPeriod"/>
            </a:pP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Naturalne i sztuczne zasoby wodne przystosowane do poboru wody sprzętem gaśniczym (zbiorniki zakryte i odkryte, hydranty itp.);</a:t>
            </a:r>
            <a:endPar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endParaRPr>
          </a:p>
          <a:p>
            <a:pPr marL="1600200" lvl="3" indent="-228600">
              <a:buFont typeface="+mj-lt"/>
              <a:buAutoNum type="arabicPeriod"/>
            </a:pPr>
            <a:r>
              <a:rPr lang="pl-PL" sz="1100" dirty="0">
                <a:solidFill>
                  <a:srgbClr val="005023"/>
                </a:solidFill>
                <a:effectLst/>
                <a:latin typeface="Arial" panose="020B0604020202020204" pitchFamily="34" charset="0"/>
                <a:ea typeface="Times New Roman" panose="02020603050405020304" pitchFamily="18" charset="0"/>
                <a:cs typeface="Arial" panose="020B0604020202020204" pitchFamily="34" charset="0"/>
              </a:rPr>
              <a:t>Sieć dojazdów pożarowych.</a:t>
            </a:r>
            <a:endPar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endParaRPr>
          </a:p>
          <a:p>
            <a:pPr marL="1600200" lvl="3" indent="-228600">
              <a:buFont typeface="+mj-lt"/>
              <a:buAutoNum type="arabicPeriod"/>
            </a:pP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Wieża murowana ppoż. w leśnictwie Piaseczno: działka  nr 11/1278, </a:t>
            </a:r>
            <a:r>
              <a:rPr lang="pl-PL" sz="1100" dirty="0" err="1">
                <a:solidFill>
                  <a:srgbClr val="005023"/>
                </a:solidFill>
                <a:effectLst/>
                <a:latin typeface="Arial" panose="020B0604020202020204" pitchFamily="34" charset="0"/>
                <a:ea typeface="Calibri" panose="020F0502020204030204" pitchFamily="34" charset="0"/>
                <a:cs typeface="Arial" panose="020B0604020202020204" pitchFamily="34" charset="0"/>
              </a:rPr>
              <a:t>obr</a:t>
            </a: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 0007 Stary Węgliniec (obiekt zaopatrzony w system monitoringu posiadający instalację PV oraz łączność radiową z PAD Nadleśnictwa).</a:t>
            </a:r>
          </a:p>
        </p:txBody>
      </p:sp>
      <p:sp>
        <p:nvSpPr>
          <p:cNvPr id="10" name="pole tekstowe 9">
            <a:extLst>
              <a:ext uri="{FF2B5EF4-FFF2-40B4-BE49-F238E27FC236}">
                <a16:creationId xmlns:a16="http://schemas.microsoft.com/office/drawing/2014/main" id="{F2178790-86A2-5A48-6927-5D88D7435E4E}"/>
              </a:ext>
            </a:extLst>
          </p:cNvPr>
          <p:cNvSpPr txBox="1"/>
          <p:nvPr/>
        </p:nvSpPr>
        <p:spPr>
          <a:xfrm>
            <a:off x="892944" y="4847400"/>
            <a:ext cx="6005512" cy="1277273"/>
          </a:xfrm>
          <a:prstGeom prst="rect">
            <a:avLst/>
          </a:prstGeom>
          <a:noFill/>
        </p:spPr>
        <p:txBody>
          <a:bodyPr wrap="square">
            <a:spAutoFit/>
          </a:bodyPr>
          <a:lstStyle/>
          <a:p>
            <a:pPr marL="449580" indent="7620">
              <a:buNone/>
            </a:pPr>
            <a:r>
              <a:rPr lang="pl-PL" sz="1100" b="1" dirty="0">
                <a:solidFill>
                  <a:srgbClr val="005023"/>
                </a:solidFill>
                <a:effectLst/>
                <a:latin typeface="Arial" panose="020B0604020202020204" pitchFamily="34" charset="0"/>
                <a:ea typeface="Calibri" panose="020F0502020204030204" pitchFamily="34" charset="0"/>
                <a:cs typeface="Arial" panose="020B0604020202020204" pitchFamily="34" charset="0"/>
              </a:rPr>
              <a:t>Obiekty budowlane służące retencjonowaniu wody:</a:t>
            </a:r>
          </a:p>
          <a:p>
            <a:pPr marL="449580" indent="7620">
              <a:buNone/>
            </a:pP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Zbiornik retencyjny na rzece </a:t>
            </a:r>
            <a:r>
              <a:rPr lang="pl-PL" sz="1100" dirty="0" err="1">
                <a:solidFill>
                  <a:srgbClr val="005023"/>
                </a:solidFill>
                <a:effectLst/>
                <a:latin typeface="Arial" panose="020B0604020202020204" pitchFamily="34" charset="0"/>
                <a:ea typeface="Calibri" panose="020F0502020204030204" pitchFamily="34" charset="0"/>
                <a:cs typeface="Arial" panose="020B0604020202020204" pitchFamily="34" charset="0"/>
              </a:rPr>
              <a:t>Bielawka</a:t>
            </a: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 działka nr  144/473, </a:t>
            </a:r>
            <a:r>
              <a:rPr lang="pl-PL" sz="1100" dirty="0" err="1">
                <a:solidFill>
                  <a:srgbClr val="005023"/>
                </a:solidFill>
                <a:effectLst/>
                <a:latin typeface="Arial" panose="020B0604020202020204" pitchFamily="34" charset="0"/>
                <a:ea typeface="Calibri" panose="020F0502020204030204" pitchFamily="34" charset="0"/>
                <a:cs typeface="Arial" panose="020B0604020202020204" pitchFamily="34" charset="0"/>
              </a:rPr>
              <a:t>obr</a:t>
            </a: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 0001 Bielawa Dolna (obiekt posiada również plac manewrowy z miejscem poboru wody na potrzeby ochrony ppoż. lasu).</a:t>
            </a:r>
          </a:p>
          <a:p>
            <a:pPr marL="449580"/>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Zbiornik retencyjny Krusza: działka nr    206/1436, </a:t>
            </a:r>
            <a:r>
              <a:rPr lang="pl-PL" sz="1100" dirty="0" err="1">
                <a:solidFill>
                  <a:srgbClr val="005023"/>
                </a:solidFill>
                <a:effectLst/>
                <a:latin typeface="Arial" panose="020B0604020202020204" pitchFamily="34" charset="0"/>
                <a:ea typeface="Calibri" panose="020F0502020204030204" pitchFamily="34" charset="0"/>
                <a:cs typeface="Arial" panose="020B0604020202020204" pitchFamily="34" charset="0"/>
              </a:rPr>
              <a:t>obr</a:t>
            </a:r>
            <a:r>
              <a:rPr lang="pl-PL" sz="1100" dirty="0">
                <a:solidFill>
                  <a:srgbClr val="005023"/>
                </a:solidFill>
                <a:effectLst/>
                <a:latin typeface="Arial" panose="020B0604020202020204" pitchFamily="34" charset="0"/>
                <a:ea typeface="Calibri" panose="020F0502020204030204" pitchFamily="34" charset="0"/>
                <a:cs typeface="Arial" panose="020B0604020202020204" pitchFamily="34" charset="0"/>
              </a:rPr>
              <a:t>. 0007 Stary Węgliniec (obiekt posiada również plac manewrowy z miejscem poboru wody na potrzeby ochrony ppoż. lasu).</a:t>
            </a:r>
          </a:p>
        </p:txBody>
      </p:sp>
      <p:sp>
        <p:nvSpPr>
          <p:cNvPr id="12" name="pole tekstowe 11">
            <a:extLst>
              <a:ext uri="{FF2B5EF4-FFF2-40B4-BE49-F238E27FC236}">
                <a16:creationId xmlns:a16="http://schemas.microsoft.com/office/drawing/2014/main" id="{47A025B4-274D-AD97-0C33-86B1662B4DBB}"/>
              </a:ext>
            </a:extLst>
          </p:cNvPr>
          <p:cNvSpPr txBox="1"/>
          <p:nvPr/>
        </p:nvSpPr>
        <p:spPr>
          <a:xfrm>
            <a:off x="6898456" y="4985973"/>
            <a:ext cx="4608512" cy="1754326"/>
          </a:xfrm>
          <a:prstGeom prst="rect">
            <a:avLst/>
          </a:prstGeom>
          <a:noFill/>
        </p:spPr>
        <p:txBody>
          <a:bodyPr wrap="square">
            <a:spAutoFit/>
          </a:bodyPr>
          <a:lstStyle/>
          <a:p>
            <a:pPr marL="457200"/>
            <a:r>
              <a:rPr lang="pl-PL" sz="1200" dirty="0">
                <a:solidFill>
                  <a:srgbClr val="005023"/>
                </a:solidFill>
                <a:latin typeface="Arial" panose="020B0604020202020204" pitchFamily="34" charset="0"/>
                <a:ea typeface="Calibri" panose="020F0502020204030204" pitchFamily="34" charset="0"/>
                <a:cs typeface="Arial" panose="020B0604020202020204" pitchFamily="34" charset="0"/>
              </a:rPr>
              <a:t>Budynki i lokale:</a:t>
            </a:r>
          </a:p>
          <a:p>
            <a:pPr marL="457200"/>
            <a:r>
              <a:rPr lang="pl-PL" sz="1200" dirty="0">
                <a:solidFill>
                  <a:srgbClr val="005023"/>
                </a:solidFill>
                <a:latin typeface="Arial" panose="020B0604020202020204" pitchFamily="34" charset="0"/>
                <a:ea typeface="Calibri" panose="020F0502020204030204" pitchFamily="34" charset="0"/>
                <a:cs typeface="Arial" panose="020B0604020202020204" pitchFamily="34" charset="0"/>
              </a:rPr>
              <a:t>1) Budynek mieszkalny wraz z przynależnym budynkiem gospodarczym: Białogórze 46A, działka  nr 72/391, </a:t>
            </a:r>
            <a:r>
              <a:rPr lang="pl-PL" sz="1200" dirty="0" err="1">
                <a:solidFill>
                  <a:srgbClr val="005023"/>
                </a:solidFill>
                <a:latin typeface="Arial" panose="020B0604020202020204" pitchFamily="34" charset="0"/>
                <a:ea typeface="Calibri" panose="020F0502020204030204" pitchFamily="34" charset="0"/>
                <a:cs typeface="Arial" panose="020B0604020202020204" pitchFamily="34" charset="0"/>
              </a:rPr>
              <a:t>obr</a:t>
            </a:r>
            <a:r>
              <a:rPr lang="pl-PL" sz="1200" dirty="0">
                <a:solidFill>
                  <a:srgbClr val="005023"/>
                </a:solidFill>
                <a:latin typeface="Arial" panose="020B0604020202020204" pitchFamily="34" charset="0"/>
                <a:ea typeface="Calibri" panose="020F0502020204030204" pitchFamily="34" charset="0"/>
                <a:cs typeface="Arial" panose="020B0604020202020204" pitchFamily="34" charset="0"/>
              </a:rPr>
              <a:t>. 0001 Białogórze;</a:t>
            </a:r>
          </a:p>
          <a:p>
            <a:pPr marL="457200"/>
            <a:r>
              <a:rPr lang="pl-PL" sz="1200" dirty="0">
                <a:solidFill>
                  <a:srgbClr val="005023"/>
                </a:solidFill>
                <a:latin typeface="Arial" panose="020B0604020202020204" pitchFamily="34" charset="0"/>
                <a:ea typeface="Calibri" panose="020F0502020204030204" pitchFamily="34" charset="0"/>
                <a:cs typeface="Arial" panose="020B0604020202020204" pitchFamily="34" charset="0"/>
              </a:rPr>
              <a:t>2) Budynek mieszkalny dwurodzinny wraz z przynależnym budynkiem gospodarczym oraz budynkiem gospodarczo – administracyjnym (obiekt stanowi kancelarię leśnictwa Jerzmanki): Jerzmanki 94, działka  nr 119/511, </a:t>
            </a:r>
            <a:r>
              <a:rPr lang="pl-PL" sz="1200" dirty="0" err="1">
                <a:solidFill>
                  <a:srgbClr val="005023"/>
                </a:solidFill>
                <a:latin typeface="Arial" panose="020B0604020202020204" pitchFamily="34" charset="0"/>
                <a:ea typeface="Calibri" panose="020F0502020204030204" pitchFamily="34" charset="0"/>
                <a:cs typeface="Arial" panose="020B0604020202020204" pitchFamily="34" charset="0"/>
              </a:rPr>
              <a:t>obr</a:t>
            </a:r>
            <a:r>
              <a:rPr lang="pl-PL" sz="1200" dirty="0">
                <a:solidFill>
                  <a:srgbClr val="005023"/>
                </a:solidFill>
                <a:latin typeface="Arial" panose="020B0604020202020204" pitchFamily="34" charset="0"/>
                <a:ea typeface="Calibri" panose="020F0502020204030204" pitchFamily="34" charset="0"/>
                <a:cs typeface="Arial" panose="020B0604020202020204" pitchFamily="34" charset="0"/>
              </a:rPr>
              <a:t>. 0005 Jerzmanki;</a:t>
            </a:r>
          </a:p>
        </p:txBody>
      </p:sp>
      <p:pic>
        <p:nvPicPr>
          <p:cNvPr id="3" name="Obraz 2">
            <a:extLst>
              <a:ext uri="{FF2B5EF4-FFF2-40B4-BE49-F238E27FC236}">
                <a16:creationId xmlns:a16="http://schemas.microsoft.com/office/drawing/2014/main" id="{72397DFF-72EF-92B4-B17B-0E6395FA89B0}"/>
              </a:ext>
            </a:extLst>
          </p:cNvPr>
          <p:cNvPicPr>
            <a:picLocks noChangeAspect="1"/>
          </p:cNvPicPr>
          <p:nvPr/>
        </p:nvPicPr>
        <p:blipFill>
          <a:blip r:embed="rId3"/>
          <a:stretch>
            <a:fillRect/>
          </a:stretch>
        </p:blipFill>
        <p:spPr>
          <a:xfrm>
            <a:off x="10542016" y="240646"/>
            <a:ext cx="1176630" cy="762066"/>
          </a:xfrm>
          <a:prstGeom prst="rect">
            <a:avLst/>
          </a:prstGeom>
        </p:spPr>
      </p:pic>
      <p:pic>
        <p:nvPicPr>
          <p:cNvPr id="4" name="Obraz 3">
            <a:extLst>
              <a:ext uri="{FF2B5EF4-FFF2-40B4-BE49-F238E27FC236}">
                <a16:creationId xmlns:a16="http://schemas.microsoft.com/office/drawing/2014/main" id="{933F8A8A-FE96-6EC1-A13A-7B93B1447A4C}"/>
              </a:ext>
            </a:extLst>
          </p:cNvPr>
          <p:cNvPicPr>
            <a:picLocks noChangeAspect="1"/>
          </p:cNvPicPr>
          <p:nvPr/>
        </p:nvPicPr>
        <p:blipFill>
          <a:blip r:embed="rId4"/>
          <a:stretch>
            <a:fillRect/>
          </a:stretch>
        </p:blipFill>
        <p:spPr>
          <a:xfrm>
            <a:off x="-48869" y="1908641"/>
            <a:ext cx="6035563" cy="2316681"/>
          </a:xfrm>
          <a:prstGeom prst="rect">
            <a:avLst/>
          </a:prstGeom>
        </p:spPr>
      </p:pic>
    </p:spTree>
    <p:extLst>
      <p:ext uri="{BB962C8B-B14F-4D97-AF65-F5344CB8AC3E}">
        <p14:creationId xmlns:p14="http://schemas.microsoft.com/office/powerpoint/2010/main" val="281871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39E0864A-B696-A5FA-EC0B-2D26B708DB31}"/>
              </a:ext>
            </a:extLst>
          </p:cNvPr>
          <p:cNvPicPr>
            <a:picLocks noChangeAspect="1"/>
          </p:cNvPicPr>
          <p:nvPr/>
        </p:nvPicPr>
        <p:blipFill>
          <a:blip r:embed="rId3"/>
          <a:stretch>
            <a:fillRect/>
          </a:stretch>
        </p:blipFill>
        <p:spPr>
          <a:xfrm>
            <a:off x="6149528" y="921984"/>
            <a:ext cx="4752528" cy="5591684"/>
          </a:xfrm>
          <a:prstGeom prst="rect">
            <a:avLst/>
          </a:prstGeom>
        </p:spPr>
      </p:pic>
      <p:sp>
        <p:nvSpPr>
          <p:cNvPr id="5" name="pole tekstowe 4">
            <a:extLst>
              <a:ext uri="{FF2B5EF4-FFF2-40B4-BE49-F238E27FC236}">
                <a16:creationId xmlns:a16="http://schemas.microsoft.com/office/drawing/2014/main" id="{D83ECE36-47C5-4A03-8858-AEFC644B59C4}"/>
              </a:ext>
            </a:extLst>
          </p:cNvPr>
          <p:cNvSpPr txBox="1"/>
          <p:nvPr/>
        </p:nvSpPr>
        <p:spPr>
          <a:xfrm>
            <a:off x="1613024" y="837506"/>
            <a:ext cx="4248472" cy="739305"/>
          </a:xfrm>
          <a:prstGeom prst="rect">
            <a:avLst/>
          </a:prstGeom>
          <a:noFill/>
        </p:spPr>
        <p:txBody>
          <a:bodyPr wrap="square">
            <a:spAutoFit/>
          </a:bodyPr>
          <a:lstStyle/>
          <a:p>
            <a:r>
              <a:rPr lang="pl-PL" altLang="pl-PL" sz="2102" b="1" dirty="0">
                <a:solidFill>
                  <a:srgbClr val="005023"/>
                </a:solidFill>
                <a:latin typeface="Arial" pitchFamily="34" charset="0"/>
                <a:cs typeface="Arial" pitchFamily="34" charset="0"/>
              </a:rPr>
              <a:t>Formy ochrony przyrody na terenie Nadleśnictwa Pieńsk </a:t>
            </a:r>
            <a:endParaRPr lang="pl-PL" sz="3152" dirty="0"/>
          </a:p>
        </p:txBody>
      </p:sp>
      <p:sp>
        <p:nvSpPr>
          <p:cNvPr id="11" name="pole tekstowe 10">
            <a:extLst>
              <a:ext uri="{FF2B5EF4-FFF2-40B4-BE49-F238E27FC236}">
                <a16:creationId xmlns:a16="http://schemas.microsoft.com/office/drawing/2014/main" id="{A84A9464-3A54-05CE-3F1C-622580EF8222}"/>
              </a:ext>
            </a:extLst>
          </p:cNvPr>
          <p:cNvSpPr txBox="1"/>
          <p:nvPr/>
        </p:nvSpPr>
        <p:spPr>
          <a:xfrm>
            <a:off x="1397000" y="1680007"/>
            <a:ext cx="6005512" cy="4674228"/>
          </a:xfrm>
          <a:prstGeom prst="rect">
            <a:avLst/>
          </a:prstGeom>
          <a:noFill/>
        </p:spPr>
        <p:txBody>
          <a:bodyPr wrap="square">
            <a:spAutoFit/>
          </a:bodyPr>
          <a:lstStyle/>
          <a:p>
            <a:pPr>
              <a:lnSpc>
                <a:spcPct val="107000"/>
              </a:lnSpc>
              <a:spcAft>
                <a:spcPts val="800"/>
              </a:spcAft>
              <a:buNone/>
            </a:pPr>
            <a:r>
              <a:rPr lang="pl-PL" sz="1200" b="1" kern="0" dirty="0">
                <a:effectLst/>
                <a:latin typeface="Times New Roman" panose="02020603050405020304" pitchFamily="18" charset="0"/>
                <a:ea typeface="Times New Roman" panose="02020603050405020304" pitchFamily="18" charset="0"/>
                <a:cs typeface="Times New Roman" panose="02020603050405020304" pitchFamily="18" charset="0"/>
              </a:rPr>
              <a:t>I.  Rezerwat przyrody „Grądy koło Posady”</a:t>
            </a: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 utworzony  </a:t>
            </a:r>
            <a:r>
              <a:rPr lang="pl-PL" sz="1200" kern="0" dirty="0" err="1">
                <a:effectLst/>
                <a:latin typeface="Times New Roman" panose="02020603050405020304" pitchFamily="18" charset="0"/>
                <a:ea typeface="Times New Roman" panose="02020603050405020304" pitchFamily="18" charset="0"/>
                <a:cs typeface="Times New Roman" panose="02020603050405020304" pitchFamily="18" charset="0"/>
              </a:rPr>
              <a:t>Rozp</a:t>
            </a: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 Nr 29 Woj. Dol. z dn. 12.06.2002r.  ( Dz. Urz. </a:t>
            </a:r>
            <a:r>
              <a:rPr lang="pl-PL" sz="1200" kern="0" dirty="0" err="1">
                <a:effectLst/>
                <a:latin typeface="Times New Roman" panose="02020603050405020304" pitchFamily="18" charset="0"/>
                <a:ea typeface="Times New Roman" panose="02020603050405020304" pitchFamily="18" charset="0"/>
                <a:cs typeface="Times New Roman" panose="02020603050405020304" pitchFamily="18" charset="0"/>
              </a:rPr>
              <a:t>Woj.Dol</a:t>
            </a: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 Nr 135 poz.1856 )stanowiący fragmenty naturalnych grądów, w tym grądu lipowo – klonowego z typowym dla fitocenoz  tego typu składem florystycznym o powierzchni 5,27 ha</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b="1" kern="0" dirty="0">
                <a:effectLst/>
                <a:latin typeface="Times New Roman" panose="02020603050405020304" pitchFamily="18" charset="0"/>
                <a:ea typeface="Times New Roman" panose="02020603050405020304" pitchFamily="18" charset="0"/>
                <a:cs typeface="Times New Roman" panose="02020603050405020304" pitchFamily="18" charset="0"/>
              </a:rPr>
              <a:t>II.     Obszary „NATURA 2000”</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1.      Bory Dolnośląskie PLB020005. Dyrektywa ptasia -  OSO</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2.      Uroczyska Borów Dolnośląskich PLH020072. Dyrektywa siedliskowa – SOO</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3.      Pieńska Dolina Nysy Łużyckiej PLH020086. Dyrektywa siedliskowa – SOO</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4.      Przełomowa Dolina Nysy ŁużyckiejPLH020066. Dyrektywa siedliskowa – SOO</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5.      Dolina Dolnej Kwisy PLH020050. Dyrektywa siedliskowa - SOO</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l-PL" sz="1200" b="1" kern="0" dirty="0">
                <a:effectLst/>
                <a:latin typeface="Times New Roman" panose="02020603050405020304" pitchFamily="18" charset="0"/>
                <a:ea typeface="Times New Roman" panose="02020603050405020304" pitchFamily="18" charset="0"/>
                <a:cs typeface="Times New Roman" panose="02020603050405020304" pitchFamily="18" charset="0"/>
              </a:rPr>
              <a:t>III.   Gatunki dziko występujących zwierząt dla których ustalono strefy ochrony ostoi, miejsca rozrodu lub regularnego przebywania</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1.    bielik</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2.    głuszec</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pl-PL" sz="1200" kern="0" dirty="0">
                <a:effectLst/>
                <a:latin typeface="Times New Roman" panose="02020603050405020304" pitchFamily="18" charset="0"/>
                <a:ea typeface="Times New Roman" panose="02020603050405020304" pitchFamily="18" charset="0"/>
                <a:cs typeface="Times New Roman" panose="02020603050405020304" pitchFamily="18" charset="0"/>
              </a:rPr>
              <a:t>3.    bocian czarny</a:t>
            </a:r>
          </a:p>
          <a:p>
            <a:pPr marL="228600" indent="-228600">
              <a:lnSpc>
                <a:spcPct val="107000"/>
              </a:lnSpc>
              <a:spcAft>
                <a:spcPts val="800"/>
              </a:spcAft>
              <a:buAutoNum type="arabicPeriod" startAt="4"/>
            </a:pPr>
            <a:r>
              <a:rPr lang="pl-PL" sz="1200" kern="0" dirty="0">
                <a:latin typeface="Times New Roman" panose="02020603050405020304" pitchFamily="18" charset="0"/>
                <a:ea typeface="Calibri" panose="020F0502020204030204" pitchFamily="34" charset="0"/>
                <a:cs typeface="Times New Roman" panose="02020603050405020304" pitchFamily="18" charset="0"/>
              </a:rPr>
              <a:t> kania ruda</a:t>
            </a:r>
          </a:p>
          <a:p>
            <a:pPr marL="228600" indent="-228600">
              <a:lnSpc>
                <a:spcPct val="107000"/>
              </a:lnSpc>
              <a:spcAft>
                <a:spcPts val="800"/>
              </a:spcAft>
              <a:buAutoNum type="arabicPeriod" startAt="4"/>
            </a:pPr>
            <a:r>
              <a:rPr lang="pl-PL" sz="1200" kern="0" dirty="0">
                <a:latin typeface="Times New Roman" panose="02020603050405020304" pitchFamily="18" charset="0"/>
                <a:ea typeface="Calibri" panose="020F0502020204030204" pitchFamily="34" charset="0"/>
                <a:cs typeface="Times New Roman" panose="02020603050405020304" pitchFamily="18" charset="0"/>
              </a:rPr>
              <a:t> kania czarna</a:t>
            </a:r>
            <a:endParaRPr lang="pl-PL"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Obraz 14">
            <a:extLst>
              <a:ext uri="{FF2B5EF4-FFF2-40B4-BE49-F238E27FC236}">
                <a16:creationId xmlns:a16="http://schemas.microsoft.com/office/drawing/2014/main" id="{8C852B8D-CF85-9E57-B1EE-33A58FBD18BB}"/>
              </a:ext>
            </a:extLst>
          </p:cNvPr>
          <p:cNvPicPr>
            <a:picLocks noChangeAspect="1"/>
          </p:cNvPicPr>
          <p:nvPr/>
        </p:nvPicPr>
        <p:blipFill>
          <a:blip r:embed="rId4"/>
          <a:stretch>
            <a:fillRect/>
          </a:stretch>
        </p:blipFill>
        <p:spPr>
          <a:xfrm>
            <a:off x="8487562" y="5916961"/>
            <a:ext cx="2057400" cy="390525"/>
          </a:xfrm>
          <a:prstGeom prst="rect">
            <a:avLst/>
          </a:prstGeom>
        </p:spPr>
      </p:pic>
      <p:cxnSp>
        <p:nvCxnSpPr>
          <p:cNvPr id="23" name="Łącznik prosty ze strzałką 22">
            <a:extLst>
              <a:ext uri="{FF2B5EF4-FFF2-40B4-BE49-F238E27FC236}">
                <a16:creationId xmlns:a16="http://schemas.microsoft.com/office/drawing/2014/main" id="{925D8A9C-E9A2-6C54-3C7C-90275ABE9A79}"/>
              </a:ext>
            </a:extLst>
          </p:cNvPr>
          <p:cNvCxnSpPr>
            <a:cxnSpLocks/>
          </p:cNvCxnSpPr>
          <p:nvPr/>
        </p:nvCxnSpPr>
        <p:spPr>
          <a:xfrm>
            <a:off x="5645472" y="2493690"/>
            <a:ext cx="1512168" cy="244827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Łącznik prosty ze strzałką 26">
            <a:extLst>
              <a:ext uri="{FF2B5EF4-FFF2-40B4-BE49-F238E27FC236}">
                <a16:creationId xmlns:a16="http://schemas.microsoft.com/office/drawing/2014/main" id="{29F72EBB-1D84-CE16-92AF-CE0449400DAD}"/>
              </a:ext>
            </a:extLst>
          </p:cNvPr>
          <p:cNvCxnSpPr/>
          <p:nvPr/>
        </p:nvCxnSpPr>
        <p:spPr>
          <a:xfrm flipV="1">
            <a:off x="5645472" y="1576811"/>
            <a:ext cx="2880320" cy="142093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Łącznik prosty ze strzałką 28">
            <a:extLst>
              <a:ext uri="{FF2B5EF4-FFF2-40B4-BE49-F238E27FC236}">
                <a16:creationId xmlns:a16="http://schemas.microsoft.com/office/drawing/2014/main" id="{784625B6-3E12-69AD-36F5-EAD926903D7A}"/>
              </a:ext>
            </a:extLst>
          </p:cNvPr>
          <p:cNvCxnSpPr/>
          <p:nvPr/>
        </p:nvCxnSpPr>
        <p:spPr>
          <a:xfrm flipV="1">
            <a:off x="6725592" y="1773610"/>
            <a:ext cx="2088232" cy="151216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3" name="Łącznik prosty ze strzałką 32">
            <a:extLst>
              <a:ext uri="{FF2B5EF4-FFF2-40B4-BE49-F238E27FC236}">
                <a16:creationId xmlns:a16="http://schemas.microsoft.com/office/drawing/2014/main" id="{1C2E0415-C9CF-7218-F5F7-85D58E19BB3F}"/>
              </a:ext>
            </a:extLst>
          </p:cNvPr>
          <p:cNvCxnSpPr>
            <a:cxnSpLocks/>
          </p:cNvCxnSpPr>
          <p:nvPr/>
        </p:nvCxnSpPr>
        <p:spPr>
          <a:xfrm flipV="1">
            <a:off x="6581576" y="2709714"/>
            <a:ext cx="1368152" cy="864097"/>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6" name="Łącznik prosty ze strzałką 35">
            <a:extLst>
              <a:ext uri="{FF2B5EF4-FFF2-40B4-BE49-F238E27FC236}">
                <a16:creationId xmlns:a16="http://schemas.microsoft.com/office/drawing/2014/main" id="{98777295-D3C3-14CF-47FA-75D54D48CA01}"/>
              </a:ext>
            </a:extLst>
          </p:cNvPr>
          <p:cNvCxnSpPr>
            <a:cxnSpLocks/>
          </p:cNvCxnSpPr>
          <p:nvPr/>
        </p:nvCxnSpPr>
        <p:spPr>
          <a:xfrm>
            <a:off x="6797600" y="3933850"/>
            <a:ext cx="604912" cy="57606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41" name="Łącznik prosty ze strzałką 40">
            <a:extLst>
              <a:ext uri="{FF2B5EF4-FFF2-40B4-BE49-F238E27FC236}">
                <a16:creationId xmlns:a16="http://schemas.microsoft.com/office/drawing/2014/main" id="{A32FC332-420E-17B3-BEC3-8A2EDA43177F}"/>
              </a:ext>
            </a:extLst>
          </p:cNvPr>
          <p:cNvCxnSpPr/>
          <p:nvPr/>
        </p:nvCxnSpPr>
        <p:spPr>
          <a:xfrm flipV="1">
            <a:off x="6005512" y="2709714"/>
            <a:ext cx="4752528" cy="151216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pic>
        <p:nvPicPr>
          <p:cNvPr id="2" name="Obraz 1">
            <a:extLst>
              <a:ext uri="{FF2B5EF4-FFF2-40B4-BE49-F238E27FC236}">
                <a16:creationId xmlns:a16="http://schemas.microsoft.com/office/drawing/2014/main" id="{5630800F-452B-81CA-F9B5-8AD24B338150}"/>
              </a:ext>
            </a:extLst>
          </p:cNvPr>
          <p:cNvPicPr>
            <a:picLocks noChangeAspect="1"/>
          </p:cNvPicPr>
          <p:nvPr/>
        </p:nvPicPr>
        <p:blipFill>
          <a:blip r:embed="rId5"/>
          <a:stretch>
            <a:fillRect/>
          </a:stretch>
        </p:blipFill>
        <p:spPr>
          <a:xfrm>
            <a:off x="10542016" y="240646"/>
            <a:ext cx="1176630" cy="762066"/>
          </a:xfrm>
          <a:prstGeom prst="rect">
            <a:avLst/>
          </a:prstGeom>
        </p:spPr>
      </p:pic>
    </p:spTree>
    <p:extLst>
      <p:ext uri="{BB962C8B-B14F-4D97-AF65-F5344CB8AC3E}">
        <p14:creationId xmlns:p14="http://schemas.microsoft.com/office/powerpoint/2010/main" val="3953980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circle(in)">
                                      <p:cBhvr>
                                        <p:cTn id="14" dur="20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circle(in)">
                                      <p:cBhvr>
                                        <p:cTn id="24" dur="20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27"/>
                                        </p:tgtEl>
                                      </p:cBhvr>
                                    </p:animEffect>
                                    <p:set>
                                      <p:cBhvr>
                                        <p:cTn id="29" dur="1" fill="hold">
                                          <p:stCondLst>
                                            <p:cond delay="499"/>
                                          </p:stCondLst>
                                        </p:cTn>
                                        <p:tgtEl>
                                          <p:spTgt spid="2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circle(in)">
                                      <p:cBhvr>
                                        <p:cTn id="34" dur="20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29"/>
                                        </p:tgtEl>
                                      </p:cBhvr>
                                    </p:animEffect>
                                    <p:set>
                                      <p:cBhvr>
                                        <p:cTn id="39" dur="1" fill="hold">
                                          <p:stCondLst>
                                            <p:cond delay="499"/>
                                          </p:stCondLst>
                                        </p:cTn>
                                        <p:tgtEl>
                                          <p:spTgt spid="2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circle(in)">
                                      <p:cBhvr>
                                        <p:cTn id="44" dur="20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nodeType="clickEffect">
                                  <p:stCondLst>
                                    <p:cond delay="0"/>
                                  </p:stCondLst>
                                  <p:childTnLst>
                                    <p:animEffect transition="out" filter="fade">
                                      <p:cBhvr>
                                        <p:cTn id="48" dur="500"/>
                                        <p:tgtEl>
                                          <p:spTgt spid="33"/>
                                        </p:tgtEl>
                                      </p:cBhvr>
                                    </p:animEffect>
                                    <p:set>
                                      <p:cBhvr>
                                        <p:cTn id="49" dur="1" fill="hold">
                                          <p:stCondLst>
                                            <p:cond delay="499"/>
                                          </p:stCondLst>
                                        </p:cTn>
                                        <p:tgtEl>
                                          <p:spTgt spid="33"/>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circle(in)">
                                      <p:cBhvr>
                                        <p:cTn id="54" dur="20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36"/>
                                        </p:tgtEl>
                                      </p:cBhvr>
                                    </p:animEffect>
                                    <p:set>
                                      <p:cBhvr>
                                        <p:cTn id="59" dur="1" fill="hold">
                                          <p:stCondLst>
                                            <p:cond delay="499"/>
                                          </p:stCondLst>
                                        </p:cTn>
                                        <p:tgtEl>
                                          <p:spTgt spid="36"/>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nodeType="click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circle(in)">
                                      <p:cBhvr>
                                        <p:cTn id="64" dur="2000"/>
                                        <p:tgtEl>
                                          <p:spTgt spid="4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500"/>
                                        <p:tgtEl>
                                          <p:spTgt spid="41"/>
                                        </p:tgtEl>
                                      </p:cBhvr>
                                    </p:animEffect>
                                    <p:set>
                                      <p:cBhvr>
                                        <p:cTn id="69"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F42E2-713F-990A-F014-AED0AB572AD7}"/>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42816DAC-140C-149A-FAE6-5F7A1EFD3F76}"/>
              </a:ext>
            </a:extLst>
          </p:cNvPr>
          <p:cNvSpPr txBox="1"/>
          <p:nvPr/>
        </p:nvSpPr>
        <p:spPr>
          <a:xfrm>
            <a:off x="1378108" y="1159742"/>
            <a:ext cx="9581606" cy="415819"/>
          </a:xfrm>
          <a:prstGeom prst="rect">
            <a:avLst/>
          </a:prstGeom>
          <a:noFill/>
        </p:spPr>
        <p:txBody>
          <a:bodyPr wrap="square">
            <a:spAutoFit/>
          </a:bodyPr>
          <a:lstStyle/>
          <a:p>
            <a:r>
              <a:rPr lang="pl-PL" altLang="pl-PL" sz="2102" b="1" dirty="0">
                <a:solidFill>
                  <a:srgbClr val="005023"/>
                </a:solidFill>
                <a:latin typeface="Arial" pitchFamily="34" charset="0"/>
                <a:cs typeface="Arial" pitchFamily="34" charset="0"/>
              </a:rPr>
              <a:t>Przyroda na terenie nadleśnictwa</a:t>
            </a:r>
            <a:endParaRPr lang="pl-PL" sz="3152" dirty="0"/>
          </a:p>
        </p:txBody>
      </p:sp>
      <p:sp>
        <p:nvSpPr>
          <p:cNvPr id="3" name="pole tekstowe 2">
            <a:extLst>
              <a:ext uri="{FF2B5EF4-FFF2-40B4-BE49-F238E27FC236}">
                <a16:creationId xmlns:a16="http://schemas.microsoft.com/office/drawing/2014/main" id="{4025EB55-818D-266E-094E-5148B2DDDFE0}"/>
              </a:ext>
            </a:extLst>
          </p:cNvPr>
          <p:cNvSpPr txBox="1"/>
          <p:nvPr/>
        </p:nvSpPr>
        <p:spPr>
          <a:xfrm>
            <a:off x="1541016" y="1545640"/>
            <a:ext cx="6006830" cy="369332"/>
          </a:xfrm>
          <a:prstGeom prst="rect">
            <a:avLst/>
          </a:prstGeom>
          <a:noFill/>
        </p:spPr>
        <p:txBody>
          <a:bodyPr wrap="square">
            <a:spAutoFit/>
          </a:bodyPr>
          <a:lstStyle/>
          <a:p>
            <a:r>
              <a:rPr lang="pl-PL" sz="1800" b="1" kern="0" dirty="0">
                <a:solidFill>
                  <a:srgbClr val="00502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Rezerwat przyrody „Grądy koło Posady”</a:t>
            </a:r>
            <a:r>
              <a:rPr lang="pl-PL" sz="1800" kern="0" dirty="0">
                <a:solidFill>
                  <a:srgbClr val="005023"/>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l-PL" sz="1800" dirty="0">
              <a:solidFill>
                <a:srgbClr val="005023"/>
              </a:solidFill>
              <a:effectLst>
                <a:outerShdw blurRad="38100" dist="38100" dir="2700000" algn="tl">
                  <a:srgbClr val="000000">
                    <a:alpha val="43137"/>
                  </a:srgbClr>
                </a:outerShdw>
              </a:effectLst>
            </a:endParaRPr>
          </a:p>
        </p:txBody>
      </p:sp>
      <p:sp>
        <p:nvSpPr>
          <p:cNvPr id="6" name="pole tekstowe 5">
            <a:extLst>
              <a:ext uri="{FF2B5EF4-FFF2-40B4-BE49-F238E27FC236}">
                <a16:creationId xmlns:a16="http://schemas.microsoft.com/office/drawing/2014/main" id="{41A78310-1688-AE0A-E434-4BAEE6C2ED58}"/>
              </a:ext>
            </a:extLst>
          </p:cNvPr>
          <p:cNvSpPr txBox="1"/>
          <p:nvPr/>
        </p:nvSpPr>
        <p:spPr>
          <a:xfrm>
            <a:off x="1469009" y="2133650"/>
            <a:ext cx="4968552" cy="3600986"/>
          </a:xfrm>
          <a:prstGeom prst="rect">
            <a:avLst/>
          </a:prstGeom>
          <a:noFill/>
        </p:spPr>
        <p:txBody>
          <a:bodyPr wrap="square">
            <a:spAutoFit/>
          </a:bodyPr>
          <a:lstStyle/>
          <a:p>
            <a:pPr algn="just">
              <a:buNone/>
            </a:pPr>
            <a:r>
              <a:rPr lang="pl-PL" sz="1200" dirty="0"/>
              <a:t>Rezerwat przyrody obejmuje obszary zachowane w stanie naturalnym lub mało zmienionym, ekosystemy, ostoje i siedliska przyrodnicze, a także siedliska roślin, siedliska zwierząt i siedliska grzybów oraz twory i składniki przyrody nieożywionej, wyróżniające się szczególnymi wartościami przyrodniczymi, naukowymi, kulturowymi lub walorami krajobrazowymi. </a:t>
            </a:r>
            <a:br>
              <a:rPr lang="pl-PL" sz="1200" dirty="0"/>
            </a:br>
            <a:r>
              <a:rPr lang="pl-PL" sz="1200" dirty="0"/>
              <a:t>Ogranicza się tam gospodarkę leśną. Spośród 1441 rezerwatów, które mamy obecnie w Polsce, 671 to rezerwaty leśne o łącznej powierzchni ponad 61 tys. ha. Rezerwaty stanowią 1,6 proc. powierzchni lasów zarządzanych przez LP.</a:t>
            </a:r>
          </a:p>
          <a:p>
            <a:pPr algn="just">
              <a:buNone/>
            </a:pPr>
            <a:r>
              <a:rPr lang="pl-PL" sz="1200" dirty="0"/>
              <a:t>Na terenie będącym w zarządzie nadleśnictwa Pieńsk znajduje się jeden rezerwat przyrody pod nazwą „Grądy koło Posady", uznany Rozporządzeniem Wojewody Dolnośląskiego z dnia 12 czerwca 2002 roku.</a:t>
            </a:r>
          </a:p>
          <a:p>
            <a:pPr algn="just">
              <a:buNone/>
            </a:pPr>
            <a:r>
              <a:rPr lang="pl-PL" sz="1200" dirty="0"/>
              <a:t>Jest to obszar lasu o powierzchni 5,27 ha, położony w gminie Bogatynia w leśnictwie Posada - oddział 204 a.</a:t>
            </a:r>
          </a:p>
          <a:p>
            <a:pPr algn="just">
              <a:buNone/>
            </a:pPr>
            <a:r>
              <a:rPr lang="pl-PL" sz="1200" dirty="0"/>
              <a:t>Celem ochrony jest zachowanie ze względów przyrodniczych, naukowych i dydaktycznych fragmentu naturalnych grądów, w tym grądu </a:t>
            </a:r>
            <a:r>
              <a:rPr lang="pl-PL" sz="1200" dirty="0" err="1"/>
              <a:t>klonowo-lipowego</a:t>
            </a:r>
            <a:r>
              <a:rPr lang="pl-PL" sz="1200" dirty="0"/>
              <a:t>.</a:t>
            </a:r>
          </a:p>
          <a:p>
            <a:pPr algn="just"/>
            <a:r>
              <a:rPr lang="pl-PL" sz="1200" dirty="0"/>
              <a:t>Obszar ten cechują wysokie walory krajobrazowe, z przełomami Nysy Łużyckiej i zboczami porośniętymi lasem liściastym, po sąsiedzku z zabudowaniami klasztoru Marienthal po stronie niemieckiej</a:t>
            </a:r>
            <a:endParaRPr lang="pl-PL" dirty="0"/>
          </a:p>
        </p:txBody>
      </p:sp>
      <p:pic>
        <p:nvPicPr>
          <p:cNvPr id="9" name="Obraz 8">
            <a:extLst>
              <a:ext uri="{FF2B5EF4-FFF2-40B4-BE49-F238E27FC236}">
                <a16:creationId xmlns:a16="http://schemas.microsoft.com/office/drawing/2014/main" id="{31D7A794-CBC7-6005-55CF-19B0CD4F5214}"/>
              </a:ext>
            </a:extLst>
          </p:cNvPr>
          <p:cNvPicPr>
            <a:picLocks noChangeAspect="1"/>
          </p:cNvPicPr>
          <p:nvPr/>
        </p:nvPicPr>
        <p:blipFill>
          <a:blip r:embed="rId3"/>
          <a:stretch>
            <a:fillRect/>
          </a:stretch>
        </p:blipFill>
        <p:spPr>
          <a:xfrm>
            <a:off x="6566270" y="1394430"/>
            <a:ext cx="5093675" cy="4636295"/>
          </a:xfrm>
          <a:prstGeom prst="rect">
            <a:avLst/>
          </a:prstGeom>
        </p:spPr>
      </p:pic>
      <p:pic>
        <p:nvPicPr>
          <p:cNvPr id="2" name="Obraz 1">
            <a:extLst>
              <a:ext uri="{FF2B5EF4-FFF2-40B4-BE49-F238E27FC236}">
                <a16:creationId xmlns:a16="http://schemas.microsoft.com/office/drawing/2014/main" id="{5C36C50D-08EC-07E5-6D5B-4ADBAC06706E}"/>
              </a:ext>
            </a:extLst>
          </p:cNvPr>
          <p:cNvPicPr>
            <a:picLocks noChangeAspect="1"/>
          </p:cNvPicPr>
          <p:nvPr/>
        </p:nvPicPr>
        <p:blipFill>
          <a:blip r:embed="rId4"/>
          <a:stretch>
            <a:fillRect/>
          </a:stretch>
        </p:blipFill>
        <p:spPr>
          <a:xfrm>
            <a:off x="10542016" y="240646"/>
            <a:ext cx="1176630" cy="762066"/>
          </a:xfrm>
          <a:prstGeom prst="rect">
            <a:avLst/>
          </a:prstGeom>
        </p:spPr>
      </p:pic>
    </p:spTree>
    <p:extLst>
      <p:ext uri="{BB962C8B-B14F-4D97-AF65-F5344CB8AC3E}">
        <p14:creationId xmlns:p14="http://schemas.microsoft.com/office/powerpoint/2010/main" val="1854859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BA890D47B4F9944BE81BFA24173F6BA" ma:contentTypeVersion="1" ma:contentTypeDescription="Utwórz nowy dokument." ma:contentTypeScope="" ma:versionID="261f7b351e3b2e14f627302025769fb4">
  <xsd:schema xmlns:xsd="http://www.w3.org/2001/XMLSchema" xmlns:xs="http://www.w3.org/2001/XMLSchema" xmlns:p="http://schemas.microsoft.com/office/2006/metadata/properties" xmlns:ns2="b8ad9e2a-f15e-4cea-99fc-a9767dfa5810" targetNamespace="http://schemas.microsoft.com/office/2006/metadata/properties" ma:root="true" ma:fieldsID="3d5eadea69c8e130c53f6f5c1535ad33" ns2:_="">
    <xsd:import namespace="b8ad9e2a-f15e-4cea-99fc-a9767dfa5810"/>
    <xsd:element name="properties">
      <xsd:complexType>
        <xsd:sequence>
          <xsd:element name="documentManagement">
            <xsd:complexType>
              <xsd:all>
                <xsd:element ref="ns2:Tagi"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ad9e2a-f15e-4cea-99fc-a9767dfa5810" elementFormDefault="qualified">
    <xsd:import namespace="http://schemas.microsoft.com/office/2006/documentManagement/types"/>
    <xsd:import namespace="http://schemas.microsoft.com/office/infopath/2007/PartnerControls"/>
    <xsd:element name="Tagi" ma:index="8" nillable="true" ma:displayName="Tagi" ma:internalName="Tagi">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gi xmlns="b8ad9e2a-f15e-4cea-99fc-a9767dfa58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4B20A9-4512-45BD-A201-8A21571E4C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ad9e2a-f15e-4cea-99fc-a9767dfa58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1289C5-7E3E-439A-A2C1-FADB6D492FBB}">
  <ds:schemaRefs>
    <ds:schemaRef ds:uri="http://purl.org/dc/terms/"/>
    <ds:schemaRef ds:uri="http://schemas.microsoft.com/office/2006/metadata/properties"/>
    <ds:schemaRef ds:uri="http://purl.org/dc/elements/1.1/"/>
    <ds:schemaRef ds:uri="b8ad9e2a-f15e-4cea-99fc-a9767dfa5810"/>
    <ds:schemaRef ds:uri="http://purl.org/dc/dcmitype/"/>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07929AFA-9410-4BD1-A894-F02B6FABEC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15897</TotalTime>
  <Words>3619</Words>
  <Application>Microsoft Office PowerPoint</Application>
  <PresentationFormat>Niestandardowy</PresentationFormat>
  <Paragraphs>585</Paragraphs>
  <Slides>33</Slides>
  <Notes>33</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33</vt:i4>
      </vt:variant>
    </vt:vector>
  </HeadingPairs>
  <TitlesOfParts>
    <vt:vector size="38" baseType="lpstr">
      <vt:lpstr>Arial</vt:lpstr>
      <vt:lpstr>Calibri</vt:lpstr>
      <vt:lpstr>Calibri</vt:lpstr>
      <vt:lpstr>Times New Roman</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Tytuł prezentacji</dc:title>
  <dc:creator>x</dc:creator>
  <cp:lastModifiedBy>Aleksandra Szumiec</cp:lastModifiedBy>
  <cp:revision>159</cp:revision>
  <dcterms:created xsi:type="dcterms:W3CDTF">2018-04-04T08:10:24Z</dcterms:created>
  <dcterms:modified xsi:type="dcterms:W3CDTF">2026-04-27T05:38:57Z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0x0101001BA890D47B4F9944BE81BFA24173F6BA</vt:lpwstr>
  </property>
</Properties>
</file>